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34"/>
  </p:notesMasterIdLst>
  <p:sldIdLst>
    <p:sldId id="290" r:id="rId2"/>
    <p:sldId id="257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4" r:id="rId27"/>
    <p:sldId id="315" r:id="rId28"/>
    <p:sldId id="316" r:id="rId29"/>
    <p:sldId id="317" r:id="rId30"/>
    <p:sldId id="318" r:id="rId31"/>
    <p:sldId id="319" r:id="rId32"/>
    <p:sldId id="320" r:id="rId33"/>
  </p:sldIdLst>
  <p:sldSz cx="9144000" cy="5143500" type="screen16x9"/>
  <p:notesSz cx="6858000" cy="9144000"/>
  <p:embeddedFontLst>
    <p:embeddedFont>
      <p:font typeface="Public Sans" panose="020B0604020202020204" charset="0"/>
      <p:regular r:id="rId35"/>
      <p:bold r:id="rId36"/>
      <p:italic r:id="rId37"/>
      <p:boldItalic r:id="rId38"/>
    </p:embeddedFont>
    <p:embeddedFont>
      <p:font typeface="Public Sans ExtraLight" panose="020B0604020202020204" charset="0"/>
      <p:regular r:id="rId39"/>
      <p:bold r:id="rId40"/>
      <p:italic r:id="rId41"/>
      <p:boldItalic r:id="rId42"/>
    </p:embeddedFont>
    <p:embeddedFont>
      <p:font typeface="Public Sans Light" panose="020B0604020202020204" charset="0"/>
      <p:regular r:id="rId43"/>
      <p:bold r:id="rId44"/>
      <p:italic r:id="rId45"/>
      <p:boldItalic r:id="rId46"/>
    </p:embeddedFont>
    <p:embeddedFont>
      <p:font typeface="Public Sans Medium" panose="020B0604020202020204" charset="0"/>
      <p:regular r:id="rId47"/>
      <p:bold r:id="rId48"/>
      <p:italic r:id="rId49"/>
      <p:boldItalic r:id="rId50"/>
    </p:embeddedFont>
    <p:embeddedFont>
      <p:font typeface="Public Sans Thin" panose="020B0604020202020204" charset="0"/>
      <p:regular r:id="rId51"/>
      <p:bold r:id="rId52"/>
      <p:italic r:id="rId53"/>
      <p:boldItalic r:id="rId54"/>
    </p:embeddedFont>
    <p:embeddedFont>
      <p:font typeface="Red Hat Display" panose="020B0604020202020204" charset="0"/>
      <p:regular r:id="rId55"/>
      <p:bold r:id="rId56"/>
      <p:italic r:id="rId57"/>
      <p:boldItalic r:id="rId58"/>
    </p:embeddedFont>
    <p:embeddedFont>
      <p:font typeface="Red Hat Display SemiBold" panose="020B0604020202020204" charset="0"/>
      <p:regular r:id="rId59"/>
      <p:bold r:id="rId60"/>
      <p:italic r:id="rId61"/>
      <p:boldItalic r:id="rId62"/>
    </p:embeddedFont>
    <p:embeddedFont>
      <p:font typeface="Roboto" panose="02000000000000000000" pitchFamily="2" charset="0"/>
      <p:regular r:id="rId63"/>
      <p:bold r:id="rId64"/>
      <p:italic r:id="rId65"/>
      <p:boldItalic r:id="rId6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223E"/>
    <a:srgbClr val="6B4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94"/>
  </p:normalViewPr>
  <p:slideViewPr>
    <p:cSldViewPr snapToGrid="0">
      <p:cViewPr varScale="1">
        <p:scale>
          <a:sx n="78" d="100"/>
          <a:sy n="78" d="100"/>
        </p:scale>
        <p:origin x="9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63" Type="http://schemas.openxmlformats.org/officeDocument/2006/relationships/font" Target="fonts/font29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font" Target="fonts/font19.fntdata"/><Relationship Id="rId58" Type="http://schemas.openxmlformats.org/officeDocument/2006/relationships/font" Target="fonts/font24.fntdata"/><Relationship Id="rId66" Type="http://schemas.openxmlformats.org/officeDocument/2006/relationships/font" Target="fonts/font32.fntdata"/><Relationship Id="rId5" Type="http://schemas.openxmlformats.org/officeDocument/2006/relationships/slide" Target="slides/slide4.xml"/><Relationship Id="rId61" Type="http://schemas.openxmlformats.org/officeDocument/2006/relationships/font" Target="fonts/font27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56" Type="http://schemas.openxmlformats.org/officeDocument/2006/relationships/font" Target="fonts/font22.fntdata"/><Relationship Id="rId64" Type="http://schemas.openxmlformats.org/officeDocument/2006/relationships/font" Target="fonts/font30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59" Type="http://schemas.openxmlformats.org/officeDocument/2006/relationships/font" Target="fonts/font25.fntdata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7.fntdata"/><Relationship Id="rId54" Type="http://schemas.openxmlformats.org/officeDocument/2006/relationships/font" Target="fonts/font20.fntdata"/><Relationship Id="rId62" Type="http://schemas.openxmlformats.org/officeDocument/2006/relationships/font" Target="fonts/font28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49" Type="http://schemas.openxmlformats.org/officeDocument/2006/relationships/font" Target="fonts/font15.fntdata"/><Relationship Id="rId57" Type="http://schemas.openxmlformats.org/officeDocument/2006/relationships/font" Target="fonts/font2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0.fntdata"/><Relationship Id="rId52" Type="http://schemas.openxmlformats.org/officeDocument/2006/relationships/font" Target="fonts/font18.fntdata"/><Relationship Id="rId60" Type="http://schemas.openxmlformats.org/officeDocument/2006/relationships/font" Target="fonts/font26.fntdata"/><Relationship Id="rId65" Type="http://schemas.openxmlformats.org/officeDocument/2006/relationships/font" Target="fonts/font3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font" Target="fonts/font5.fntdata"/><Relationship Id="rId34" Type="http://schemas.openxmlformats.org/officeDocument/2006/relationships/notesMaster" Target="notesMasters/notesMaster1.xml"/><Relationship Id="rId50" Type="http://schemas.openxmlformats.org/officeDocument/2006/relationships/font" Target="fonts/font16.fntdata"/><Relationship Id="rId55" Type="http://schemas.openxmlformats.org/officeDocument/2006/relationships/font" Target="fonts/font2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c678ab3905_1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2c678ab3905_1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013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linkedin.com/company/momentslab" TargetMode="External"/><Relationship Id="rId4" Type="http://schemas.openxmlformats.org/officeDocument/2006/relationships/hyperlink" Target="https://www.momentslab.com/" TargetMode="Externa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_1">
  <p:cSld name="TITLE_1_1_1_1_1_1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7"/>
          <a:stretch/>
        </p:blipFill>
        <p:spPr>
          <a:xfrm>
            <a:off x="72250" y="0"/>
            <a:ext cx="90746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297650" y="1644675"/>
            <a:ext cx="4715100" cy="1789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ublic Sans ExtraLight"/>
              <a:buNone/>
              <a:defRPr sz="5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425" y="1319925"/>
            <a:ext cx="1739448" cy="18177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/>
            </a:lvl1pPr>
            <a:lvl2pPr lvl="1">
              <a:buNone/>
              <a:defRPr sz="1300"/>
            </a:lvl2pPr>
            <a:lvl3pPr lvl="2">
              <a:buNone/>
              <a:defRPr sz="1300"/>
            </a:lvl3pPr>
            <a:lvl4pPr lvl="3">
              <a:buNone/>
              <a:defRPr sz="1300"/>
            </a:lvl4pPr>
            <a:lvl5pPr lvl="4">
              <a:buNone/>
              <a:defRPr sz="1300"/>
            </a:lvl5pPr>
            <a:lvl6pPr lvl="5">
              <a:buNone/>
              <a:defRPr sz="1300"/>
            </a:lvl6pPr>
            <a:lvl7pPr lvl="6">
              <a:buNone/>
              <a:defRPr sz="1300"/>
            </a:lvl7pPr>
            <a:lvl8pPr lvl="7">
              <a:buNone/>
              <a:defRPr sz="1300"/>
            </a:lvl8pPr>
            <a:lvl9pPr lvl="8">
              <a:buNone/>
              <a:defRPr sz="13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E46962"/>
          </p15:clr>
        </p15:guide>
        <p15:guide id="2" orient="horz" pos="3070">
          <p15:clr>
            <a:srgbClr val="E46962"/>
          </p15:clr>
        </p15:guide>
        <p15:guide id="3" pos="96">
          <p15:clr>
            <a:srgbClr val="E46962"/>
          </p15:clr>
        </p15:guide>
        <p15:guide id="4" pos="5664">
          <p15:clr>
            <a:srgbClr val="E46962"/>
          </p15:clr>
        </p15:guide>
        <p15:guide id="5" pos="2880">
          <p15:clr>
            <a:srgbClr val="E46962"/>
          </p15:clr>
        </p15:guide>
        <p15:guide id="6" orient="horz" pos="510">
          <p15:clr>
            <a:srgbClr val="E46962"/>
          </p15:clr>
        </p15:guide>
        <p15:guide id="7" orient="horz" pos="794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_2">
  <p:cSld name="TITLE_1_1_1_1_1_1_1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13" y="4293247"/>
            <a:ext cx="914398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 txBox="1"/>
          <p:nvPr/>
        </p:nvSpPr>
        <p:spPr>
          <a:xfrm>
            <a:off x="266225" y="3382403"/>
            <a:ext cx="45108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What stories are made of</a:t>
            </a:r>
            <a:endParaRPr sz="2300" dirty="0">
              <a:solidFill>
                <a:srgbClr val="FFFFFF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pic>
        <p:nvPicPr>
          <p:cNvPr id="17" name="Google Shape;17;p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79625" y="3347650"/>
            <a:ext cx="1569024" cy="60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3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663" y="1866575"/>
            <a:ext cx="8360673" cy="846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266225" y="3816550"/>
            <a:ext cx="3546900" cy="515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1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pic>
        <p:nvPicPr>
          <p:cNvPr id="20" name="Google Shape;20;p3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6625" y="3347650"/>
            <a:ext cx="849540" cy="60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E46962"/>
          </p15:clr>
        </p15:guide>
        <p15:guide id="2" orient="horz" pos="3070">
          <p15:clr>
            <a:srgbClr val="E46962"/>
          </p15:clr>
        </p15:guide>
        <p15:guide id="3" pos="96">
          <p15:clr>
            <a:srgbClr val="E46962"/>
          </p15:clr>
        </p15:guide>
        <p15:guide id="4" pos="5664">
          <p15:clr>
            <a:srgbClr val="E46962"/>
          </p15:clr>
        </p15:guide>
        <p15:guide id="5" pos="2880">
          <p15:clr>
            <a:srgbClr val="E46962"/>
          </p15:clr>
        </p15:guide>
        <p15:guide id="6" orient="horz" pos="510">
          <p15:clr>
            <a:srgbClr val="E46962"/>
          </p15:clr>
        </p15:guide>
        <p15:guide id="7" orient="horz" pos="794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 Text Slide 1">
  <p:cSld name="TITLE_1_1_1_1_1_2_1_1_1">
    <p:bg>
      <p:bgPr>
        <a:solidFill>
          <a:schemeClr val="dk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>
            <a:spLocks noGrp="1"/>
          </p:cNvSpPr>
          <p:nvPr>
            <p:ph type="pic" idx="2"/>
          </p:nvPr>
        </p:nvSpPr>
        <p:spPr>
          <a:xfrm>
            <a:off x="4570725" y="268500"/>
            <a:ext cx="4572000" cy="4872600"/>
          </a:xfrm>
          <a:prstGeom prst="rect">
            <a:avLst/>
          </a:prstGeom>
          <a:noFill/>
          <a:ln>
            <a:noFill/>
          </a:ln>
        </p:spPr>
      </p:sp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360000" y="540000"/>
            <a:ext cx="3957300" cy="9729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Public Sans ExtraLight"/>
              <a:buNone/>
              <a:defRPr sz="34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title" idx="3"/>
          </p:nvPr>
        </p:nvSpPr>
        <p:spPr>
          <a:xfrm>
            <a:off x="360000" y="2880000"/>
            <a:ext cx="2880000" cy="10800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>
            <a:spLocks noGrp="1"/>
          </p:cNvSpPr>
          <p:nvPr>
            <p:ph type="pic" idx="4"/>
          </p:nvPr>
        </p:nvSpPr>
        <p:spPr>
          <a:xfrm>
            <a:off x="360000" y="4084550"/>
            <a:ext cx="727800" cy="727800"/>
          </a:xfrm>
          <a:prstGeom prst="rect">
            <a:avLst/>
          </a:prstGeom>
          <a:noFill/>
          <a:ln>
            <a:noFill/>
          </a:ln>
        </p:spPr>
      </p:sp>
      <p:pic>
        <p:nvPicPr>
          <p:cNvPr id="32" name="Google Shape;32;p5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570275" y="268502"/>
            <a:ext cx="432175" cy="4874998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5"/>
          <p:cNvSpPr/>
          <p:nvPr/>
        </p:nvSpPr>
        <p:spPr>
          <a:xfrm>
            <a:off x="0" y="0"/>
            <a:ext cx="9144000" cy="270000"/>
          </a:xfrm>
          <a:prstGeom prst="rect">
            <a:avLst/>
          </a:prstGeom>
          <a:solidFill>
            <a:srgbClr val="14141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title" idx="5"/>
          </p:nvPr>
        </p:nvSpPr>
        <p:spPr>
          <a:xfrm>
            <a:off x="6999400" y="84366"/>
            <a:ext cx="16458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ExtraLight"/>
              <a:buNone/>
              <a:defRPr sz="7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77700" y="84366"/>
            <a:ext cx="3135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  <p:pic>
        <p:nvPicPr>
          <p:cNvPr id="36" name="Google Shape;36;p5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00" y="107155"/>
            <a:ext cx="936550" cy="9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E46962"/>
          </p15:clr>
        </p15:guide>
        <p15:guide id="2" orient="horz" pos="3070">
          <p15:clr>
            <a:srgbClr val="E46962"/>
          </p15:clr>
        </p15:guide>
        <p15:guide id="3" pos="96">
          <p15:clr>
            <a:srgbClr val="E46962"/>
          </p15:clr>
        </p15:guide>
        <p15:guide id="4" pos="5664">
          <p15:clr>
            <a:srgbClr val="E46962"/>
          </p15:clr>
        </p15:guide>
        <p15:guide id="5" pos="2880">
          <p15:clr>
            <a:srgbClr val="E46962"/>
          </p15:clr>
        </p15:guide>
        <p15:guide id="6" orient="horz" pos="510">
          <p15:clr>
            <a:srgbClr val="E46962"/>
          </p15:clr>
        </p15:guide>
        <p15:guide id="7" orient="horz" pos="794">
          <p15:clr>
            <a:srgbClr val="E46962"/>
          </p15:clr>
        </p15:guide>
        <p15:guide id="8" orient="horz" pos="964">
          <p15:clr>
            <a:srgbClr val="E46962"/>
          </p15:clr>
        </p15:guide>
        <p15:guide id="9" pos="5159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mmary">
  <p:cSld name="TITLE_1_1_1_1_1_2">
    <p:bg>
      <p:bgPr>
        <a:solidFill>
          <a:schemeClr val="dk1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4955975" y="810000"/>
            <a:ext cx="3413700" cy="48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ublic Sans ExtraLight"/>
              <a:buNone/>
              <a:defRPr sz="25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Public Sans"/>
              <a:buNone/>
              <a:defRPr sz="3600">
                <a:latin typeface="Public Sans"/>
                <a:ea typeface="Public Sans"/>
                <a:cs typeface="Public Sans"/>
                <a:sym typeface="Public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Public Sans"/>
              <a:buNone/>
              <a:defRPr sz="3600">
                <a:latin typeface="Public Sans"/>
                <a:ea typeface="Public Sans"/>
                <a:cs typeface="Public Sans"/>
                <a:sym typeface="Public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Public Sans"/>
              <a:buNone/>
              <a:defRPr sz="3600">
                <a:latin typeface="Public Sans"/>
                <a:ea typeface="Public Sans"/>
                <a:cs typeface="Public Sans"/>
                <a:sym typeface="Public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Public Sans"/>
              <a:buNone/>
              <a:defRPr sz="3600">
                <a:latin typeface="Public Sans"/>
                <a:ea typeface="Public Sans"/>
                <a:cs typeface="Public Sans"/>
                <a:sym typeface="Public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Public Sans"/>
              <a:buNone/>
              <a:defRPr sz="3600">
                <a:latin typeface="Public Sans"/>
                <a:ea typeface="Public Sans"/>
                <a:cs typeface="Public Sans"/>
                <a:sym typeface="Public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Public Sans"/>
              <a:buNone/>
              <a:defRPr sz="3600">
                <a:latin typeface="Public Sans"/>
                <a:ea typeface="Public Sans"/>
                <a:cs typeface="Public Sans"/>
                <a:sym typeface="Public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Public Sans"/>
              <a:buNone/>
              <a:defRPr sz="3600">
                <a:latin typeface="Public Sans"/>
                <a:ea typeface="Public Sans"/>
                <a:cs typeface="Public Sans"/>
                <a:sym typeface="Public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Public Sans"/>
              <a:buNone/>
              <a:defRPr sz="3600"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title" idx="2"/>
          </p:nvPr>
        </p:nvSpPr>
        <p:spPr>
          <a:xfrm>
            <a:off x="76600" y="1020550"/>
            <a:ext cx="3413700" cy="48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Public Sans ExtraLight"/>
              <a:buNone/>
              <a:defRPr sz="4800">
                <a:solidFill>
                  <a:schemeClr val="accen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ublic Sans"/>
              <a:buNone/>
              <a:defRPr sz="36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ublic Sans"/>
              <a:buNone/>
              <a:defRPr sz="36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ublic Sans"/>
              <a:buNone/>
              <a:defRPr sz="36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ublic Sans"/>
              <a:buNone/>
              <a:defRPr sz="36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ublic Sans"/>
              <a:buNone/>
              <a:defRPr sz="36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ublic Sans"/>
              <a:buNone/>
              <a:defRPr sz="36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ublic Sans"/>
              <a:buNone/>
              <a:defRPr sz="36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ublic Sans"/>
              <a:buNone/>
              <a:defRPr sz="36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pic>
        <p:nvPicPr>
          <p:cNvPr id="50" name="Google Shape;50;p7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147265"/>
            <a:ext cx="9144000" cy="996224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7"/>
          <p:cNvSpPr/>
          <p:nvPr/>
        </p:nvSpPr>
        <p:spPr>
          <a:xfrm>
            <a:off x="0" y="0"/>
            <a:ext cx="9144000" cy="270000"/>
          </a:xfrm>
          <a:prstGeom prst="rect">
            <a:avLst/>
          </a:prstGeom>
          <a:solidFill>
            <a:srgbClr val="14141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title" idx="3"/>
          </p:nvPr>
        </p:nvSpPr>
        <p:spPr>
          <a:xfrm>
            <a:off x="6999400" y="84366"/>
            <a:ext cx="16458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ExtraLight"/>
              <a:buNone/>
              <a:defRPr sz="7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77700" y="84366"/>
            <a:ext cx="3135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  <p:pic>
        <p:nvPicPr>
          <p:cNvPr id="54" name="Google Shape;54;p7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00" y="107155"/>
            <a:ext cx="936550" cy="9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E46962"/>
          </p15:clr>
        </p15:guide>
        <p15:guide id="2" orient="horz" pos="3070">
          <p15:clr>
            <a:srgbClr val="E46962"/>
          </p15:clr>
        </p15:guide>
        <p15:guide id="3" pos="96">
          <p15:clr>
            <a:srgbClr val="E46962"/>
          </p15:clr>
        </p15:guide>
        <p15:guide id="4" pos="5664">
          <p15:clr>
            <a:srgbClr val="E46962"/>
          </p15:clr>
        </p15:guide>
        <p15:guide id="5" pos="2880">
          <p15:clr>
            <a:srgbClr val="E46962"/>
          </p15:clr>
        </p15:guide>
        <p15:guide id="6" orient="horz" pos="510">
          <p15:clr>
            <a:srgbClr val="E46962"/>
          </p15:clr>
        </p15:guide>
        <p15:guide id="7" orient="horz" pos="794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 Text Slide">
  <p:cSld name="TITLE_1_1_1_1_1_2_1_1">
    <p:bg>
      <p:bgPr>
        <a:solidFill>
          <a:schemeClr val="dk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>
            <a:spLocks noGrp="1"/>
          </p:cNvSpPr>
          <p:nvPr>
            <p:ph type="title"/>
          </p:nvPr>
        </p:nvSpPr>
        <p:spPr>
          <a:xfrm>
            <a:off x="6584600" y="270900"/>
            <a:ext cx="2406600" cy="2518200"/>
          </a:xfrm>
          <a:prstGeom prst="rect">
            <a:avLst/>
          </a:prstGeom>
          <a:solidFill>
            <a:schemeClr val="accent5"/>
          </a:solidFill>
        </p:spPr>
        <p:txBody>
          <a:bodyPr spcFirstLastPara="1" wrap="square" lIns="198000" tIns="198000" rIns="198000" bIns="198000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ublic Sans Thin"/>
              <a:buNone/>
              <a:defRPr sz="1000">
                <a:latin typeface="Public Sans Thin"/>
                <a:ea typeface="Public Sans Thin"/>
                <a:cs typeface="Public Sans Thin"/>
                <a:sym typeface="Public Sans Thi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Thin"/>
              <a:buNone/>
              <a:defRPr sz="10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Thin"/>
              <a:buNone/>
              <a:defRPr sz="10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Thin"/>
              <a:buNone/>
              <a:defRPr sz="10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Thin"/>
              <a:buNone/>
              <a:defRPr sz="10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Thin"/>
              <a:buNone/>
              <a:defRPr sz="10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Thin"/>
              <a:buNone/>
              <a:defRPr sz="10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Thin"/>
              <a:buNone/>
              <a:defRPr sz="10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Thin"/>
              <a:buNone/>
              <a:defRPr sz="10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title" idx="2"/>
          </p:nvPr>
        </p:nvSpPr>
        <p:spPr>
          <a:xfrm>
            <a:off x="63550" y="733800"/>
            <a:ext cx="3413700" cy="48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ublic Sans ExtraLight"/>
              <a:buNone/>
              <a:defRPr sz="3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title" idx="3"/>
          </p:nvPr>
        </p:nvSpPr>
        <p:spPr>
          <a:xfrm>
            <a:off x="61275" y="2789100"/>
            <a:ext cx="2474700" cy="161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9pPr>
          </a:lstStyle>
          <a:p>
            <a:endParaRPr/>
          </a:p>
        </p:txBody>
      </p:sp>
      <p:sp>
        <p:nvSpPr>
          <p:cNvPr id="59" name="Google Shape;59;p8"/>
          <p:cNvSpPr/>
          <p:nvPr/>
        </p:nvSpPr>
        <p:spPr>
          <a:xfrm>
            <a:off x="0" y="0"/>
            <a:ext cx="9144000" cy="270000"/>
          </a:xfrm>
          <a:prstGeom prst="rect">
            <a:avLst/>
          </a:prstGeom>
          <a:solidFill>
            <a:srgbClr val="14141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title" idx="4"/>
          </p:nvPr>
        </p:nvSpPr>
        <p:spPr>
          <a:xfrm>
            <a:off x="6999400" y="84366"/>
            <a:ext cx="16458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ExtraLight"/>
              <a:buNone/>
              <a:defRPr sz="7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sldNum" idx="12"/>
          </p:nvPr>
        </p:nvSpPr>
        <p:spPr>
          <a:xfrm>
            <a:off x="8677700" y="84366"/>
            <a:ext cx="3135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  <p:pic>
        <p:nvPicPr>
          <p:cNvPr id="62" name="Google Shape;62;p8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00" y="107155"/>
            <a:ext cx="936550" cy="9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E46962"/>
          </p15:clr>
        </p15:guide>
        <p15:guide id="2" orient="horz" pos="3070">
          <p15:clr>
            <a:srgbClr val="E46962"/>
          </p15:clr>
        </p15:guide>
        <p15:guide id="3" pos="96">
          <p15:clr>
            <a:srgbClr val="E46962"/>
          </p15:clr>
        </p15:guide>
        <p15:guide id="4" pos="5664">
          <p15:clr>
            <a:srgbClr val="E46962"/>
          </p15:clr>
        </p15:guide>
        <p15:guide id="5" pos="2880">
          <p15:clr>
            <a:srgbClr val="E46962"/>
          </p15:clr>
        </p15:guide>
        <p15:guide id="6" orient="horz" pos="510">
          <p15:clr>
            <a:srgbClr val="E46962"/>
          </p15:clr>
        </p15:guide>
        <p15:guide id="7" orient="horz" pos="794">
          <p15:clr>
            <a:srgbClr val="E46962"/>
          </p15:clr>
        </p15:guide>
        <p15:guide id="8" orient="horz" pos="964">
          <p15:clr>
            <a:srgbClr val="E46962"/>
          </p15:clr>
        </p15:guide>
        <p15:guide id="9" pos="5159">
          <p15:clr>
            <a:srgbClr val="E46962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_2">
  <p:cSld name="TITLE_1_1_1_1_1_2_1_1_1_1">
    <p:bg>
      <p:bgPr>
        <a:solidFill>
          <a:schemeClr val="dk1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>
            <a:spLocks noGrp="1"/>
          </p:cNvSpPr>
          <p:nvPr>
            <p:ph type="title"/>
          </p:nvPr>
        </p:nvSpPr>
        <p:spPr>
          <a:xfrm>
            <a:off x="584725" y="810000"/>
            <a:ext cx="3987300" cy="48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Public Sans ExtraLight"/>
              <a:buNone/>
              <a:defRPr sz="45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title" idx="2"/>
          </p:nvPr>
        </p:nvSpPr>
        <p:spPr>
          <a:xfrm>
            <a:off x="584725" y="2745275"/>
            <a:ext cx="2847300" cy="132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9pPr>
          </a:lstStyle>
          <a:p>
            <a:endParaRPr/>
          </a:p>
        </p:txBody>
      </p:sp>
      <p:sp>
        <p:nvSpPr>
          <p:cNvPr id="66" name="Google Shape;66;p9"/>
          <p:cNvSpPr/>
          <p:nvPr/>
        </p:nvSpPr>
        <p:spPr>
          <a:xfrm>
            <a:off x="0" y="0"/>
            <a:ext cx="9144000" cy="270000"/>
          </a:xfrm>
          <a:prstGeom prst="rect">
            <a:avLst/>
          </a:prstGeom>
          <a:solidFill>
            <a:srgbClr val="14141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title" idx="3"/>
          </p:nvPr>
        </p:nvSpPr>
        <p:spPr>
          <a:xfrm>
            <a:off x="6999400" y="84366"/>
            <a:ext cx="16458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ExtraLight"/>
              <a:buNone/>
              <a:defRPr sz="7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sldNum" idx="12"/>
          </p:nvPr>
        </p:nvSpPr>
        <p:spPr>
          <a:xfrm>
            <a:off x="8677700" y="84366"/>
            <a:ext cx="3135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  <p:pic>
        <p:nvPicPr>
          <p:cNvPr id="69" name="Google Shape;69;p9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00" y="107155"/>
            <a:ext cx="936550" cy="9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E46962"/>
          </p15:clr>
        </p15:guide>
        <p15:guide id="2" orient="horz" pos="3070">
          <p15:clr>
            <a:srgbClr val="E46962"/>
          </p15:clr>
        </p15:guide>
        <p15:guide id="3" pos="96">
          <p15:clr>
            <a:srgbClr val="E46962"/>
          </p15:clr>
        </p15:guide>
        <p15:guide id="4" pos="5664">
          <p15:clr>
            <a:srgbClr val="E46962"/>
          </p15:clr>
        </p15:guide>
        <p15:guide id="5" pos="2880">
          <p15:clr>
            <a:srgbClr val="E46962"/>
          </p15:clr>
        </p15:guide>
        <p15:guide id="6" orient="horz" pos="510">
          <p15:clr>
            <a:srgbClr val="E46962"/>
          </p15:clr>
        </p15:guide>
        <p15:guide id="7" orient="horz" pos="794">
          <p15:clr>
            <a:srgbClr val="E46962"/>
          </p15:clr>
        </p15:guide>
        <p15:guide id="8" orient="horz" pos="964">
          <p15:clr>
            <a:srgbClr val="E46962"/>
          </p15:clr>
        </p15:guide>
        <p15:guide id="9" pos="5159">
          <p15:clr>
            <a:srgbClr val="E46962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_1">
  <p:cSld name="TITLE_1_1_1_1_1_2_1_1_1_2">
    <p:bg>
      <p:bgPr>
        <a:solidFill>
          <a:schemeClr val="dk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1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514348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1"/>
          <p:cNvSpPr txBox="1">
            <a:spLocks noGrp="1"/>
          </p:cNvSpPr>
          <p:nvPr>
            <p:ph type="title"/>
          </p:nvPr>
        </p:nvSpPr>
        <p:spPr>
          <a:xfrm>
            <a:off x="838725" y="1530000"/>
            <a:ext cx="8927700" cy="48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ublic Sans ExtraLight"/>
              <a:buNone/>
              <a:defRPr sz="4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92" name="Google Shape;92;p11"/>
          <p:cNvSpPr/>
          <p:nvPr/>
        </p:nvSpPr>
        <p:spPr>
          <a:xfrm>
            <a:off x="0" y="0"/>
            <a:ext cx="9144000" cy="270000"/>
          </a:xfrm>
          <a:prstGeom prst="rect">
            <a:avLst/>
          </a:prstGeom>
          <a:solidFill>
            <a:srgbClr val="14141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title" idx="2"/>
          </p:nvPr>
        </p:nvSpPr>
        <p:spPr>
          <a:xfrm>
            <a:off x="6999400" y="84366"/>
            <a:ext cx="16458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ExtraLight"/>
              <a:buNone/>
              <a:defRPr sz="7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 txBox="1">
            <a:spLocks noGrp="1"/>
          </p:cNvSpPr>
          <p:nvPr>
            <p:ph type="sldNum" idx="12"/>
          </p:nvPr>
        </p:nvSpPr>
        <p:spPr>
          <a:xfrm>
            <a:off x="8677700" y="84366"/>
            <a:ext cx="3135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  <p:pic>
        <p:nvPicPr>
          <p:cNvPr id="95" name="Google Shape;95;p11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00" y="107155"/>
            <a:ext cx="936550" cy="9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E46962"/>
          </p15:clr>
        </p15:guide>
        <p15:guide id="2" orient="horz" pos="3070">
          <p15:clr>
            <a:srgbClr val="E46962"/>
          </p15:clr>
        </p15:guide>
        <p15:guide id="3" pos="96">
          <p15:clr>
            <a:srgbClr val="E46962"/>
          </p15:clr>
        </p15:guide>
        <p15:guide id="4" pos="5664">
          <p15:clr>
            <a:srgbClr val="E46962"/>
          </p15:clr>
        </p15:guide>
        <p15:guide id="5" pos="2880">
          <p15:clr>
            <a:srgbClr val="E46962"/>
          </p15:clr>
        </p15:guide>
        <p15:guide id="6" orient="horz" pos="510">
          <p15:clr>
            <a:srgbClr val="E46962"/>
          </p15:clr>
        </p15:guide>
        <p15:guide id="7" orient="horz" pos="794">
          <p15:clr>
            <a:srgbClr val="E46962"/>
          </p15:clr>
        </p15:guide>
        <p15:guide id="8" orient="horz" pos="964">
          <p15:clr>
            <a:srgbClr val="E46962"/>
          </p15:clr>
        </p15:guide>
        <p15:guide id="9" pos="5159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tro Slide">
  <p:cSld name="TITLE_1_1_1_1_1_2_1_1_1_2_1">
    <p:bg>
      <p:bgPr>
        <a:solidFill>
          <a:schemeClr val="dk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3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4000" cy="5143487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3"/>
          <p:cNvSpPr txBox="1">
            <a:spLocks noGrp="1"/>
          </p:cNvSpPr>
          <p:nvPr>
            <p:ph type="title"/>
          </p:nvPr>
        </p:nvSpPr>
        <p:spPr>
          <a:xfrm>
            <a:off x="152800" y="1038600"/>
            <a:ext cx="8838300" cy="48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ublic Sans ExtraLight"/>
              <a:buNone/>
              <a:defRPr sz="15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115" name="Google Shape;115;p13"/>
          <p:cNvSpPr txBox="1">
            <a:spLocks noGrp="1"/>
          </p:cNvSpPr>
          <p:nvPr>
            <p:ph type="title" idx="2"/>
          </p:nvPr>
        </p:nvSpPr>
        <p:spPr>
          <a:xfrm>
            <a:off x="4572000" y="2968350"/>
            <a:ext cx="2357700" cy="48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116" name="Google Shape;116;p13"/>
          <p:cNvSpPr txBox="1">
            <a:spLocks noGrp="1"/>
          </p:cNvSpPr>
          <p:nvPr>
            <p:ph type="title" idx="3"/>
          </p:nvPr>
        </p:nvSpPr>
        <p:spPr>
          <a:xfrm>
            <a:off x="4572000" y="3130500"/>
            <a:ext cx="2357700" cy="48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 ExtraLight"/>
              <a:buNone/>
              <a:defRPr sz="1000">
                <a:solidFill>
                  <a:schemeClr val="accen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117" name="Google Shape;117;p13"/>
          <p:cNvSpPr txBox="1">
            <a:spLocks noGrp="1"/>
          </p:cNvSpPr>
          <p:nvPr>
            <p:ph type="title" idx="4"/>
          </p:nvPr>
        </p:nvSpPr>
        <p:spPr>
          <a:xfrm>
            <a:off x="4572000" y="3428975"/>
            <a:ext cx="2357700" cy="48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118" name="Google Shape;118;p13"/>
          <p:cNvSpPr txBox="1">
            <a:spLocks noGrp="1"/>
          </p:cNvSpPr>
          <p:nvPr>
            <p:ph type="title" idx="5"/>
          </p:nvPr>
        </p:nvSpPr>
        <p:spPr>
          <a:xfrm>
            <a:off x="4572000" y="3591125"/>
            <a:ext cx="2357700" cy="48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 ExtraLight"/>
              <a:buNone/>
              <a:defRPr sz="1000">
                <a:solidFill>
                  <a:schemeClr val="accen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119" name="Google Shape;119;p13"/>
          <p:cNvSpPr txBox="1">
            <a:spLocks noGrp="1"/>
          </p:cNvSpPr>
          <p:nvPr>
            <p:ph type="title" idx="6"/>
          </p:nvPr>
        </p:nvSpPr>
        <p:spPr>
          <a:xfrm>
            <a:off x="3538350" y="2968350"/>
            <a:ext cx="2357700" cy="48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120" name="Google Shape;120;p13"/>
          <p:cNvSpPr txBox="1">
            <a:spLocks noGrp="1"/>
          </p:cNvSpPr>
          <p:nvPr>
            <p:ph type="title" idx="7"/>
          </p:nvPr>
        </p:nvSpPr>
        <p:spPr>
          <a:xfrm>
            <a:off x="3538350" y="3130500"/>
            <a:ext cx="2357700" cy="48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 ExtraLight"/>
              <a:buNone/>
              <a:defRPr sz="1000">
                <a:solidFill>
                  <a:schemeClr val="accen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121" name="Google Shape;121;p13"/>
          <p:cNvSpPr txBox="1">
            <a:spLocks noGrp="1"/>
          </p:cNvSpPr>
          <p:nvPr>
            <p:ph type="title" idx="8"/>
          </p:nvPr>
        </p:nvSpPr>
        <p:spPr>
          <a:xfrm>
            <a:off x="3538350" y="3428963"/>
            <a:ext cx="2357700" cy="48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122" name="Google Shape;122;p13"/>
          <p:cNvSpPr>
            <a:spLocks noGrp="1"/>
          </p:cNvSpPr>
          <p:nvPr>
            <p:ph type="pic" idx="9"/>
          </p:nvPr>
        </p:nvSpPr>
        <p:spPr>
          <a:xfrm>
            <a:off x="2709325" y="3019575"/>
            <a:ext cx="828900" cy="789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23" name="Google Shape;123;p13"/>
          <p:cNvSpPr/>
          <p:nvPr/>
        </p:nvSpPr>
        <p:spPr>
          <a:xfrm>
            <a:off x="0" y="0"/>
            <a:ext cx="9144000" cy="270000"/>
          </a:xfrm>
          <a:prstGeom prst="rect">
            <a:avLst/>
          </a:prstGeom>
          <a:solidFill>
            <a:srgbClr val="14141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title" idx="13"/>
          </p:nvPr>
        </p:nvSpPr>
        <p:spPr>
          <a:xfrm>
            <a:off x="6999400" y="84366"/>
            <a:ext cx="16458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ExtraLight"/>
              <a:buNone/>
              <a:defRPr sz="7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9pPr>
          </a:lstStyle>
          <a:p>
            <a:endParaRPr/>
          </a:p>
        </p:txBody>
      </p:sp>
      <p:sp>
        <p:nvSpPr>
          <p:cNvPr id="125" name="Google Shape;125;p13"/>
          <p:cNvSpPr txBox="1">
            <a:spLocks noGrp="1"/>
          </p:cNvSpPr>
          <p:nvPr>
            <p:ph type="sldNum" idx="12"/>
          </p:nvPr>
        </p:nvSpPr>
        <p:spPr>
          <a:xfrm>
            <a:off x="8677700" y="84366"/>
            <a:ext cx="3135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  <p:pic>
        <p:nvPicPr>
          <p:cNvPr id="126" name="Google Shape;126;p13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00" y="107155"/>
            <a:ext cx="936550" cy="9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E46962"/>
          </p15:clr>
        </p15:guide>
        <p15:guide id="2" orient="horz" pos="3070">
          <p15:clr>
            <a:srgbClr val="E46962"/>
          </p15:clr>
        </p15:guide>
        <p15:guide id="3" pos="96">
          <p15:clr>
            <a:srgbClr val="E46962"/>
          </p15:clr>
        </p15:guide>
        <p15:guide id="4" pos="5664">
          <p15:clr>
            <a:srgbClr val="E46962"/>
          </p15:clr>
        </p15:guide>
        <p15:guide id="5" pos="2880">
          <p15:clr>
            <a:srgbClr val="E46962"/>
          </p15:clr>
        </p15:guide>
        <p15:guide id="6" orient="horz" pos="510">
          <p15:clr>
            <a:srgbClr val="E46962"/>
          </p15:clr>
        </p15:guide>
        <p15:guide id="7" orient="horz" pos="794">
          <p15:clr>
            <a:srgbClr val="E46962"/>
          </p15:clr>
        </p15:guide>
        <p15:guide id="8" orient="horz" pos="964">
          <p15:clr>
            <a:srgbClr val="E46962"/>
          </p15:clr>
        </p15:guide>
        <p15:guide id="9" pos="5159">
          <p15:clr>
            <a:srgbClr val="E46962"/>
          </p15:clr>
        </p15:guide>
        <p15:guide id="10" pos="601">
          <p15:clr>
            <a:srgbClr val="E46962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_1">
  <p:cSld name="TITLE_1_1_1_1_1_2_5">
    <p:bg>
      <p:bgPr>
        <a:solidFill>
          <a:schemeClr val="dk1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4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1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4"/>
          <p:cNvSpPr txBox="1">
            <a:spLocks noGrp="1"/>
          </p:cNvSpPr>
          <p:nvPr>
            <p:ph type="title"/>
          </p:nvPr>
        </p:nvSpPr>
        <p:spPr>
          <a:xfrm>
            <a:off x="63550" y="810000"/>
            <a:ext cx="3413700" cy="48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Public Sans ExtraLight"/>
              <a:buNone/>
              <a:defRPr sz="3000">
                <a:solidFill>
                  <a:schemeClr val="accent4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Public Sans"/>
              <a:buNone/>
              <a:defRPr sz="3600">
                <a:solidFill>
                  <a:schemeClr val="accent4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Public Sans"/>
              <a:buNone/>
              <a:defRPr sz="3600">
                <a:solidFill>
                  <a:schemeClr val="accent4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Public Sans"/>
              <a:buNone/>
              <a:defRPr sz="3600">
                <a:solidFill>
                  <a:schemeClr val="accent4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Public Sans"/>
              <a:buNone/>
              <a:defRPr sz="3600">
                <a:solidFill>
                  <a:schemeClr val="accent4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Public Sans"/>
              <a:buNone/>
              <a:defRPr sz="3600">
                <a:solidFill>
                  <a:schemeClr val="accent4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Public Sans"/>
              <a:buNone/>
              <a:defRPr sz="3600">
                <a:solidFill>
                  <a:schemeClr val="accent4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Public Sans"/>
              <a:buNone/>
              <a:defRPr sz="3600">
                <a:solidFill>
                  <a:schemeClr val="accent4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Public Sans"/>
              <a:buNone/>
              <a:defRPr sz="3600">
                <a:solidFill>
                  <a:schemeClr val="accent4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130" name="Google Shape;130;p14"/>
          <p:cNvSpPr txBox="1">
            <a:spLocks noGrp="1"/>
          </p:cNvSpPr>
          <p:nvPr>
            <p:ph type="title" idx="2"/>
          </p:nvPr>
        </p:nvSpPr>
        <p:spPr>
          <a:xfrm>
            <a:off x="4572000" y="1368100"/>
            <a:ext cx="2474700" cy="161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9pPr>
          </a:lstStyle>
          <a:p>
            <a:endParaRPr/>
          </a:p>
        </p:txBody>
      </p:sp>
      <p:sp>
        <p:nvSpPr>
          <p:cNvPr id="131" name="Google Shape;131;p14"/>
          <p:cNvSpPr/>
          <p:nvPr/>
        </p:nvSpPr>
        <p:spPr>
          <a:xfrm>
            <a:off x="0" y="0"/>
            <a:ext cx="9144000" cy="270000"/>
          </a:xfrm>
          <a:prstGeom prst="rect">
            <a:avLst/>
          </a:prstGeom>
          <a:solidFill>
            <a:srgbClr val="14141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4"/>
          <p:cNvSpPr txBox="1">
            <a:spLocks noGrp="1"/>
          </p:cNvSpPr>
          <p:nvPr>
            <p:ph type="title" idx="3"/>
          </p:nvPr>
        </p:nvSpPr>
        <p:spPr>
          <a:xfrm>
            <a:off x="6999400" y="84366"/>
            <a:ext cx="16458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ExtraLight"/>
              <a:buNone/>
              <a:defRPr sz="7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9pPr>
          </a:lstStyle>
          <a:p>
            <a:endParaRPr/>
          </a:p>
        </p:txBody>
      </p: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8677700" y="84366"/>
            <a:ext cx="3135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  <p:pic>
        <p:nvPicPr>
          <p:cNvPr id="134" name="Google Shape;134;p14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00" y="107155"/>
            <a:ext cx="936550" cy="9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E46962"/>
          </p15:clr>
        </p15:guide>
        <p15:guide id="2" orient="horz" pos="3070">
          <p15:clr>
            <a:srgbClr val="E46962"/>
          </p15:clr>
        </p15:guide>
        <p15:guide id="3" pos="96">
          <p15:clr>
            <a:srgbClr val="E46962"/>
          </p15:clr>
        </p15:guide>
        <p15:guide id="4" pos="5664">
          <p15:clr>
            <a:srgbClr val="E46962"/>
          </p15:clr>
        </p15:guide>
        <p15:guide id="5" pos="2880">
          <p15:clr>
            <a:srgbClr val="E46962"/>
          </p15:clr>
        </p15:guide>
        <p15:guide id="6" orient="horz" pos="510">
          <p15:clr>
            <a:srgbClr val="E46962"/>
          </p15:clr>
        </p15:guide>
        <p15:guide id="7" orient="horz" pos="794">
          <p15:clr>
            <a:srgbClr val="E46962"/>
          </p15:clr>
        </p15:guide>
        <p15:guide id="8" orient="horz" pos="1620">
          <p15:clr>
            <a:srgbClr val="E46962"/>
          </p15:clr>
        </p15:guide>
        <p15:guide id="9" orient="horz" pos="1077">
          <p15:clr>
            <a:srgbClr val="E46962"/>
          </p15:clr>
        </p15:guide>
        <p15:guide id="10" orient="horz" pos="1417">
          <p15:clr>
            <a:srgbClr val="E46962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_2">
  <p:cSld name="TITLE_1_1_1_1_1_2_5_1">
    <p:bg>
      <p:bgPr>
        <a:solidFill>
          <a:schemeClr val="dk1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5"/>
          <p:cNvSpPr txBox="1">
            <a:spLocks noGrp="1"/>
          </p:cNvSpPr>
          <p:nvPr>
            <p:ph type="title"/>
          </p:nvPr>
        </p:nvSpPr>
        <p:spPr>
          <a:xfrm>
            <a:off x="63550" y="810000"/>
            <a:ext cx="3413700" cy="48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ublic Sans ExtraLight"/>
              <a:buNone/>
              <a:defRPr sz="25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137" name="Google Shape;137;p15"/>
          <p:cNvSpPr txBox="1">
            <a:spLocks noGrp="1"/>
          </p:cNvSpPr>
          <p:nvPr>
            <p:ph type="title" idx="2"/>
          </p:nvPr>
        </p:nvSpPr>
        <p:spPr>
          <a:xfrm>
            <a:off x="76600" y="1917850"/>
            <a:ext cx="2474700" cy="161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9pPr>
          </a:lstStyle>
          <a:p>
            <a:endParaRPr/>
          </a:p>
        </p:txBody>
      </p:sp>
      <p:pic>
        <p:nvPicPr>
          <p:cNvPr id="138" name="Google Shape;138;p15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800" y="4349475"/>
            <a:ext cx="2451675" cy="5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5"/>
          <p:cNvSpPr/>
          <p:nvPr/>
        </p:nvSpPr>
        <p:spPr>
          <a:xfrm>
            <a:off x="0" y="0"/>
            <a:ext cx="9144000" cy="270000"/>
          </a:xfrm>
          <a:prstGeom prst="rect">
            <a:avLst/>
          </a:prstGeom>
          <a:solidFill>
            <a:srgbClr val="14141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5"/>
          <p:cNvSpPr txBox="1">
            <a:spLocks noGrp="1"/>
          </p:cNvSpPr>
          <p:nvPr>
            <p:ph type="title" idx="3"/>
          </p:nvPr>
        </p:nvSpPr>
        <p:spPr>
          <a:xfrm>
            <a:off x="6999400" y="84366"/>
            <a:ext cx="16458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ExtraLight"/>
              <a:buNone/>
              <a:defRPr sz="7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9pPr>
          </a:lstStyle>
          <a:p>
            <a:endParaRPr/>
          </a:p>
        </p:txBody>
      </p:sp>
      <p:sp>
        <p:nvSpPr>
          <p:cNvPr id="141" name="Google Shape;141;p15"/>
          <p:cNvSpPr txBox="1">
            <a:spLocks noGrp="1"/>
          </p:cNvSpPr>
          <p:nvPr>
            <p:ph type="sldNum" idx="12"/>
          </p:nvPr>
        </p:nvSpPr>
        <p:spPr>
          <a:xfrm>
            <a:off x="8677700" y="84366"/>
            <a:ext cx="3135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  <p:pic>
        <p:nvPicPr>
          <p:cNvPr id="142" name="Google Shape;142;p15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00" y="107155"/>
            <a:ext cx="936550" cy="9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E46962"/>
          </p15:clr>
        </p15:guide>
        <p15:guide id="2" orient="horz" pos="3070">
          <p15:clr>
            <a:srgbClr val="E46962"/>
          </p15:clr>
        </p15:guide>
        <p15:guide id="3" pos="96">
          <p15:clr>
            <a:srgbClr val="E46962"/>
          </p15:clr>
        </p15:guide>
        <p15:guide id="4" pos="5664">
          <p15:clr>
            <a:srgbClr val="E46962"/>
          </p15:clr>
        </p15:guide>
        <p15:guide id="5" pos="2880">
          <p15:clr>
            <a:srgbClr val="E46962"/>
          </p15:clr>
        </p15:guide>
        <p15:guide id="6" orient="horz" pos="510">
          <p15:clr>
            <a:srgbClr val="E46962"/>
          </p15:clr>
        </p15:guide>
        <p15:guide id="7" orient="horz" pos="794">
          <p15:clr>
            <a:srgbClr val="E46962"/>
          </p15:clr>
        </p15:guide>
        <p15:guide id="8" orient="horz" pos="1620">
          <p15:clr>
            <a:srgbClr val="E46962"/>
          </p15:clr>
        </p15:guide>
        <p15:guide id="9" orient="horz" pos="1077">
          <p15:clr>
            <a:srgbClr val="E46962"/>
          </p15:clr>
        </p15:guide>
        <p15:guide id="10" orient="horz" pos="1417">
          <p15:clr>
            <a:srgbClr val="E46962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ution_1">
  <p:cSld name="TITLE_1_1_1_1_1_2_3_1">
    <p:bg>
      <p:bgPr>
        <a:solidFill>
          <a:schemeClr val="dk1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/>
          <p:nvPr/>
        </p:nvSpPr>
        <p:spPr>
          <a:xfrm>
            <a:off x="0" y="4191000"/>
            <a:ext cx="9186600" cy="952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6"/>
          <p:cNvSpPr txBox="1">
            <a:spLocks noGrp="1"/>
          </p:cNvSpPr>
          <p:nvPr>
            <p:ph type="subTitle" idx="1"/>
          </p:nvPr>
        </p:nvSpPr>
        <p:spPr>
          <a:xfrm>
            <a:off x="442925" y="4242375"/>
            <a:ext cx="1029600" cy="2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Thin"/>
              <a:buNone/>
              <a:defRPr sz="10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"/>
          <p:cNvSpPr txBox="1">
            <a:spLocks noGrp="1"/>
          </p:cNvSpPr>
          <p:nvPr>
            <p:ph type="subTitle" idx="2"/>
          </p:nvPr>
        </p:nvSpPr>
        <p:spPr>
          <a:xfrm>
            <a:off x="1834363" y="4242375"/>
            <a:ext cx="1124100" cy="2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Thin"/>
              <a:buNone/>
              <a:defRPr sz="10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6"/>
          <p:cNvSpPr txBox="1">
            <a:spLocks noGrp="1"/>
          </p:cNvSpPr>
          <p:nvPr>
            <p:ph type="subTitle" idx="3"/>
          </p:nvPr>
        </p:nvSpPr>
        <p:spPr>
          <a:xfrm>
            <a:off x="3269325" y="4242375"/>
            <a:ext cx="1371300" cy="2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Thin"/>
              <a:buNone/>
              <a:defRPr sz="10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16"/>
          <p:cNvSpPr txBox="1">
            <a:spLocks noGrp="1"/>
          </p:cNvSpPr>
          <p:nvPr>
            <p:ph type="subTitle" idx="4"/>
          </p:nvPr>
        </p:nvSpPr>
        <p:spPr>
          <a:xfrm>
            <a:off x="442925" y="4512150"/>
            <a:ext cx="1029600" cy="20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Public Sans Thin"/>
              <a:buNone/>
              <a:defRPr sz="6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9pPr>
          </a:lstStyle>
          <a:p>
            <a:endParaRPr/>
          </a:p>
        </p:txBody>
      </p:sp>
      <p:sp>
        <p:nvSpPr>
          <p:cNvPr id="149" name="Google Shape;149;p16"/>
          <p:cNvSpPr txBox="1">
            <a:spLocks noGrp="1"/>
          </p:cNvSpPr>
          <p:nvPr>
            <p:ph type="subTitle" idx="5"/>
          </p:nvPr>
        </p:nvSpPr>
        <p:spPr>
          <a:xfrm>
            <a:off x="1834363" y="4512150"/>
            <a:ext cx="1124100" cy="20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Public Sans Thin"/>
              <a:buNone/>
              <a:defRPr sz="6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9pPr>
          </a:lstStyle>
          <a:p>
            <a:endParaRPr/>
          </a:p>
        </p:txBody>
      </p:sp>
      <p:sp>
        <p:nvSpPr>
          <p:cNvPr id="150" name="Google Shape;150;p16"/>
          <p:cNvSpPr txBox="1">
            <a:spLocks noGrp="1"/>
          </p:cNvSpPr>
          <p:nvPr>
            <p:ph type="subTitle" idx="6"/>
          </p:nvPr>
        </p:nvSpPr>
        <p:spPr>
          <a:xfrm>
            <a:off x="3269325" y="4512150"/>
            <a:ext cx="1371300" cy="20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Public Sans Thin"/>
              <a:buNone/>
              <a:defRPr sz="6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9pPr>
          </a:lstStyle>
          <a:p>
            <a:endParaRPr/>
          </a:p>
        </p:txBody>
      </p:sp>
      <p:cxnSp>
        <p:nvCxnSpPr>
          <p:cNvPr id="151" name="Google Shape;151;p16"/>
          <p:cNvCxnSpPr/>
          <p:nvPr/>
        </p:nvCxnSpPr>
        <p:spPr>
          <a:xfrm>
            <a:off x="356850" y="4331250"/>
            <a:ext cx="0" cy="4572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2" name="Google Shape;152;p16"/>
          <p:cNvCxnSpPr/>
          <p:nvPr/>
        </p:nvCxnSpPr>
        <p:spPr>
          <a:xfrm>
            <a:off x="1771175" y="4331250"/>
            <a:ext cx="0" cy="4572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3" name="Google Shape;153;p16"/>
          <p:cNvCxnSpPr/>
          <p:nvPr/>
        </p:nvCxnSpPr>
        <p:spPr>
          <a:xfrm>
            <a:off x="3175875" y="4331250"/>
            <a:ext cx="0" cy="4572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4" name="Google Shape;154;p16"/>
          <p:cNvCxnSpPr/>
          <p:nvPr/>
        </p:nvCxnSpPr>
        <p:spPr>
          <a:xfrm>
            <a:off x="4821100" y="4331250"/>
            <a:ext cx="0" cy="4572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5" name="Google Shape;155;p16"/>
          <p:cNvSpPr txBox="1">
            <a:spLocks noGrp="1"/>
          </p:cNvSpPr>
          <p:nvPr>
            <p:ph type="subTitle" idx="7"/>
          </p:nvPr>
        </p:nvSpPr>
        <p:spPr>
          <a:xfrm>
            <a:off x="4951475" y="4242375"/>
            <a:ext cx="1029600" cy="2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Thin"/>
              <a:buNone/>
              <a:defRPr sz="10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16"/>
          <p:cNvSpPr txBox="1">
            <a:spLocks noGrp="1"/>
          </p:cNvSpPr>
          <p:nvPr>
            <p:ph type="subTitle" idx="8"/>
          </p:nvPr>
        </p:nvSpPr>
        <p:spPr>
          <a:xfrm>
            <a:off x="4951475" y="4512150"/>
            <a:ext cx="1029600" cy="20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Public Sans Thin"/>
              <a:buNone/>
              <a:defRPr sz="6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9pPr>
          </a:lstStyle>
          <a:p>
            <a:endParaRPr/>
          </a:p>
        </p:txBody>
      </p:sp>
      <p:sp>
        <p:nvSpPr>
          <p:cNvPr id="157" name="Google Shape;157;p16"/>
          <p:cNvSpPr txBox="1">
            <a:spLocks noGrp="1"/>
          </p:cNvSpPr>
          <p:nvPr>
            <p:ph type="title"/>
          </p:nvPr>
        </p:nvSpPr>
        <p:spPr>
          <a:xfrm>
            <a:off x="63550" y="344000"/>
            <a:ext cx="3413700" cy="48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Public Sans ExtraLight"/>
              <a:buNone/>
              <a:defRPr sz="3000">
                <a:solidFill>
                  <a:schemeClr val="accent4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Public Sans"/>
              <a:buNone/>
              <a:defRPr sz="3600">
                <a:solidFill>
                  <a:schemeClr val="accent4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Public Sans"/>
              <a:buNone/>
              <a:defRPr sz="3600">
                <a:solidFill>
                  <a:schemeClr val="accent4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Public Sans"/>
              <a:buNone/>
              <a:defRPr sz="3600">
                <a:solidFill>
                  <a:schemeClr val="accent4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Public Sans"/>
              <a:buNone/>
              <a:defRPr sz="3600">
                <a:solidFill>
                  <a:schemeClr val="accent4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Public Sans"/>
              <a:buNone/>
              <a:defRPr sz="3600">
                <a:solidFill>
                  <a:schemeClr val="accent4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Public Sans"/>
              <a:buNone/>
              <a:defRPr sz="3600">
                <a:solidFill>
                  <a:schemeClr val="accent4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Public Sans"/>
              <a:buNone/>
              <a:defRPr sz="3600">
                <a:solidFill>
                  <a:schemeClr val="accent4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Public Sans"/>
              <a:buNone/>
              <a:defRPr sz="3600">
                <a:solidFill>
                  <a:schemeClr val="accent4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158" name="Google Shape;158;p16"/>
          <p:cNvSpPr txBox="1">
            <a:spLocks noGrp="1"/>
          </p:cNvSpPr>
          <p:nvPr>
            <p:ph type="title" idx="9"/>
          </p:nvPr>
        </p:nvSpPr>
        <p:spPr>
          <a:xfrm>
            <a:off x="63550" y="1700050"/>
            <a:ext cx="2474700" cy="161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9pPr>
          </a:lstStyle>
          <a:p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title" idx="13"/>
          </p:nvPr>
        </p:nvSpPr>
        <p:spPr>
          <a:xfrm>
            <a:off x="4228925" y="452100"/>
            <a:ext cx="3109800" cy="161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9pPr>
          </a:lstStyle>
          <a:p>
            <a:endParaRPr/>
          </a:p>
        </p:txBody>
      </p:sp>
      <p:sp>
        <p:nvSpPr>
          <p:cNvPr id="160" name="Google Shape;160;p16"/>
          <p:cNvSpPr/>
          <p:nvPr/>
        </p:nvSpPr>
        <p:spPr>
          <a:xfrm>
            <a:off x="0" y="0"/>
            <a:ext cx="9144000" cy="270000"/>
          </a:xfrm>
          <a:prstGeom prst="rect">
            <a:avLst/>
          </a:prstGeom>
          <a:solidFill>
            <a:srgbClr val="14141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6"/>
          <p:cNvSpPr txBox="1">
            <a:spLocks noGrp="1"/>
          </p:cNvSpPr>
          <p:nvPr>
            <p:ph type="title" idx="14"/>
          </p:nvPr>
        </p:nvSpPr>
        <p:spPr>
          <a:xfrm>
            <a:off x="6999400" y="84366"/>
            <a:ext cx="16458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ExtraLight"/>
              <a:buNone/>
              <a:defRPr sz="7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9pPr>
          </a:lstStyle>
          <a:p>
            <a:endParaRPr/>
          </a:p>
        </p:txBody>
      </p:sp>
      <p:sp>
        <p:nvSpPr>
          <p:cNvPr id="162" name="Google Shape;162;p16"/>
          <p:cNvSpPr txBox="1">
            <a:spLocks noGrp="1"/>
          </p:cNvSpPr>
          <p:nvPr>
            <p:ph type="sldNum" idx="12"/>
          </p:nvPr>
        </p:nvSpPr>
        <p:spPr>
          <a:xfrm>
            <a:off x="8677700" y="84366"/>
            <a:ext cx="3135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  <p:pic>
        <p:nvPicPr>
          <p:cNvPr id="163" name="Google Shape;163;p16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00" y="107155"/>
            <a:ext cx="936550" cy="9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E46962"/>
          </p15:clr>
        </p15:guide>
        <p15:guide id="2" orient="horz" pos="3070">
          <p15:clr>
            <a:srgbClr val="E46962"/>
          </p15:clr>
        </p15:guide>
        <p15:guide id="3" pos="96">
          <p15:clr>
            <a:srgbClr val="E46962"/>
          </p15:clr>
        </p15:guide>
        <p15:guide id="4" pos="5664">
          <p15:clr>
            <a:srgbClr val="E46962"/>
          </p15:clr>
        </p15:guide>
        <p15:guide id="5" pos="2880">
          <p15:clr>
            <a:srgbClr val="E46962"/>
          </p15:clr>
        </p15:guide>
        <p15:guide id="6" orient="horz" pos="510">
          <p15:clr>
            <a:srgbClr val="E46962"/>
          </p15:clr>
        </p15:guide>
        <p15:guide id="7" orient="horz" pos="794">
          <p15:clr>
            <a:srgbClr val="E46962"/>
          </p15:clr>
        </p15:guide>
        <p15:guide id="8" orient="horz" pos="1620">
          <p15:clr>
            <a:srgbClr val="E46962"/>
          </p15:clr>
        </p15:guide>
        <p15:guide id="9" orient="horz" pos="1077">
          <p15:clr>
            <a:srgbClr val="E46962"/>
          </p15:clr>
        </p15:guide>
        <p15:guide id="10" orient="horz" pos="1417">
          <p15:clr>
            <a:srgbClr val="E46962"/>
          </p15:clr>
        </p15:guide>
        <p15:guide id="11" orient="horz" pos="264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_2">
  <p:cSld name="TITLE_1_1_1_1_1_2_1_1_1_1_1">
    <p:bg>
      <p:bgPr>
        <a:solidFill>
          <a:schemeClr val="dk1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 txBox="1">
            <a:spLocks noGrp="1"/>
          </p:cNvSpPr>
          <p:nvPr>
            <p:ph type="title"/>
          </p:nvPr>
        </p:nvSpPr>
        <p:spPr>
          <a:xfrm>
            <a:off x="152800" y="2909250"/>
            <a:ext cx="3987300" cy="99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ublic Sans ExtraLight"/>
              <a:buNone/>
              <a:defRPr sz="2500">
                <a:solidFill>
                  <a:schemeClr val="accen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ublic Sans ExtraLight"/>
              <a:buNone/>
              <a:defRPr sz="3600">
                <a:solidFill>
                  <a:schemeClr val="accen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ublic Sans ExtraLight"/>
              <a:buNone/>
              <a:defRPr sz="3600">
                <a:solidFill>
                  <a:schemeClr val="accen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ublic Sans ExtraLight"/>
              <a:buNone/>
              <a:defRPr sz="3600">
                <a:solidFill>
                  <a:schemeClr val="accen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ublic Sans ExtraLight"/>
              <a:buNone/>
              <a:defRPr sz="3600">
                <a:solidFill>
                  <a:schemeClr val="accen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ublic Sans ExtraLight"/>
              <a:buNone/>
              <a:defRPr sz="3600">
                <a:solidFill>
                  <a:schemeClr val="accen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ublic Sans ExtraLight"/>
              <a:buNone/>
              <a:defRPr sz="3600">
                <a:solidFill>
                  <a:schemeClr val="accen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ublic Sans ExtraLight"/>
              <a:buNone/>
              <a:defRPr sz="3600">
                <a:solidFill>
                  <a:schemeClr val="accen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ublic Sans ExtraLight"/>
              <a:buNone/>
              <a:defRPr sz="3600">
                <a:solidFill>
                  <a:schemeClr val="accen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9pPr>
          </a:lstStyle>
          <a:p>
            <a:endParaRPr/>
          </a:p>
        </p:txBody>
      </p:sp>
      <p:sp>
        <p:nvSpPr>
          <p:cNvPr id="166" name="Google Shape;166;p17"/>
          <p:cNvSpPr txBox="1">
            <a:spLocks noGrp="1"/>
          </p:cNvSpPr>
          <p:nvPr>
            <p:ph type="title" idx="2"/>
          </p:nvPr>
        </p:nvSpPr>
        <p:spPr>
          <a:xfrm>
            <a:off x="152800" y="3903750"/>
            <a:ext cx="3987300" cy="132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9pPr>
          </a:lstStyle>
          <a:p>
            <a:endParaRPr/>
          </a:p>
        </p:txBody>
      </p:sp>
      <p:sp>
        <p:nvSpPr>
          <p:cNvPr id="167" name="Google Shape;167;p17"/>
          <p:cNvSpPr txBox="1">
            <a:spLocks noGrp="1"/>
          </p:cNvSpPr>
          <p:nvPr>
            <p:ph type="title" idx="3"/>
          </p:nvPr>
        </p:nvSpPr>
        <p:spPr>
          <a:xfrm>
            <a:off x="4572000" y="3029025"/>
            <a:ext cx="1705800" cy="132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Public Sans ExtraLight"/>
              <a:buNone/>
              <a:defRPr sz="8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9pPr>
          </a:lstStyle>
          <a:p>
            <a:endParaRPr/>
          </a:p>
        </p:txBody>
      </p:sp>
      <p:sp>
        <p:nvSpPr>
          <p:cNvPr id="168" name="Google Shape;168;p17"/>
          <p:cNvSpPr txBox="1">
            <a:spLocks noGrp="1"/>
          </p:cNvSpPr>
          <p:nvPr>
            <p:ph type="title" idx="4"/>
          </p:nvPr>
        </p:nvSpPr>
        <p:spPr>
          <a:xfrm>
            <a:off x="6709693" y="3029025"/>
            <a:ext cx="1705800" cy="132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Public Sans ExtraLight"/>
              <a:buNone/>
              <a:defRPr sz="8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9pPr>
          </a:lstStyle>
          <a:p>
            <a:endParaRPr/>
          </a:p>
        </p:txBody>
      </p:sp>
      <p:sp>
        <p:nvSpPr>
          <p:cNvPr id="169" name="Google Shape;169;p17"/>
          <p:cNvSpPr txBox="1">
            <a:spLocks noGrp="1"/>
          </p:cNvSpPr>
          <p:nvPr>
            <p:ph type="title" idx="5"/>
          </p:nvPr>
        </p:nvSpPr>
        <p:spPr>
          <a:xfrm>
            <a:off x="4572000" y="3903750"/>
            <a:ext cx="1705800" cy="132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Public Sans ExtraLight"/>
              <a:buNone/>
              <a:defRPr sz="8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9pPr>
          </a:lstStyle>
          <a:p>
            <a:endParaRPr/>
          </a:p>
        </p:txBody>
      </p:sp>
      <p:sp>
        <p:nvSpPr>
          <p:cNvPr id="170" name="Google Shape;170;p17"/>
          <p:cNvSpPr txBox="1">
            <a:spLocks noGrp="1"/>
          </p:cNvSpPr>
          <p:nvPr>
            <p:ph type="title" idx="6"/>
          </p:nvPr>
        </p:nvSpPr>
        <p:spPr>
          <a:xfrm>
            <a:off x="6709693" y="3903750"/>
            <a:ext cx="1705800" cy="132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Public Sans ExtraLight"/>
              <a:buNone/>
              <a:defRPr sz="8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800"/>
              <a:buFont typeface="Public Sans ExtraLight"/>
              <a:buNone/>
              <a:defRPr sz="8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9pPr>
          </a:lstStyle>
          <a:p>
            <a:endParaRPr/>
          </a:p>
        </p:txBody>
      </p:sp>
      <p:sp>
        <p:nvSpPr>
          <p:cNvPr id="171" name="Google Shape;171;p17"/>
          <p:cNvSpPr/>
          <p:nvPr/>
        </p:nvSpPr>
        <p:spPr>
          <a:xfrm>
            <a:off x="0" y="0"/>
            <a:ext cx="9144000" cy="270000"/>
          </a:xfrm>
          <a:prstGeom prst="rect">
            <a:avLst/>
          </a:prstGeom>
          <a:solidFill>
            <a:srgbClr val="14141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7"/>
          <p:cNvSpPr txBox="1">
            <a:spLocks noGrp="1"/>
          </p:cNvSpPr>
          <p:nvPr>
            <p:ph type="title" idx="7"/>
          </p:nvPr>
        </p:nvSpPr>
        <p:spPr>
          <a:xfrm>
            <a:off x="6999400" y="84366"/>
            <a:ext cx="16458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ExtraLight"/>
              <a:buNone/>
              <a:defRPr sz="7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9pPr>
          </a:lstStyle>
          <a:p>
            <a:endParaRPr/>
          </a:p>
        </p:txBody>
      </p:sp>
      <p:sp>
        <p:nvSpPr>
          <p:cNvPr id="173" name="Google Shape;173;p17"/>
          <p:cNvSpPr txBox="1">
            <a:spLocks noGrp="1"/>
          </p:cNvSpPr>
          <p:nvPr>
            <p:ph type="sldNum" idx="12"/>
          </p:nvPr>
        </p:nvSpPr>
        <p:spPr>
          <a:xfrm>
            <a:off x="8677700" y="84366"/>
            <a:ext cx="3135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  <p:pic>
        <p:nvPicPr>
          <p:cNvPr id="174" name="Google Shape;174;p17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00" y="107155"/>
            <a:ext cx="936550" cy="9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E46962"/>
          </p15:clr>
        </p15:guide>
        <p15:guide id="2" orient="horz" pos="3070">
          <p15:clr>
            <a:srgbClr val="E46962"/>
          </p15:clr>
        </p15:guide>
        <p15:guide id="3" pos="96">
          <p15:clr>
            <a:srgbClr val="E46962"/>
          </p15:clr>
        </p15:guide>
        <p15:guide id="4" pos="5664">
          <p15:clr>
            <a:srgbClr val="E46962"/>
          </p15:clr>
        </p15:guide>
        <p15:guide id="5" pos="2880">
          <p15:clr>
            <a:srgbClr val="E46962"/>
          </p15:clr>
        </p15:guide>
        <p15:guide id="6" orient="horz" pos="510">
          <p15:clr>
            <a:srgbClr val="E46962"/>
          </p15:clr>
        </p15:guide>
        <p15:guide id="7" orient="horz" pos="794">
          <p15:clr>
            <a:srgbClr val="E46962"/>
          </p15:clr>
        </p15:guide>
        <p15:guide id="8" orient="horz" pos="964">
          <p15:clr>
            <a:srgbClr val="E46962"/>
          </p15:clr>
        </p15:guide>
        <p15:guide id="9" pos="5159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gram_2">
  <p:cSld name="TITLE_1_1_1_1_1_2_6">
    <p:bg>
      <p:bgPr>
        <a:solidFill>
          <a:schemeClr val="dk1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8"/>
          <p:cNvSpPr txBox="1">
            <a:spLocks noGrp="1"/>
          </p:cNvSpPr>
          <p:nvPr>
            <p:ph type="title"/>
          </p:nvPr>
        </p:nvSpPr>
        <p:spPr>
          <a:xfrm>
            <a:off x="61275" y="1702575"/>
            <a:ext cx="2474700" cy="161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9pPr>
          </a:lstStyle>
          <a:p>
            <a:endParaRPr/>
          </a:p>
        </p:txBody>
      </p:sp>
      <p:sp>
        <p:nvSpPr>
          <p:cNvPr id="177" name="Google Shape;177;p18"/>
          <p:cNvSpPr txBox="1">
            <a:spLocks noGrp="1"/>
          </p:cNvSpPr>
          <p:nvPr>
            <p:ph type="title" idx="2"/>
          </p:nvPr>
        </p:nvSpPr>
        <p:spPr>
          <a:xfrm>
            <a:off x="63550" y="344000"/>
            <a:ext cx="4508400" cy="48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Public Sans ExtraLight"/>
              <a:buNone/>
              <a:defRPr sz="3000">
                <a:solidFill>
                  <a:schemeClr val="accen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ublic Sans"/>
              <a:buNone/>
              <a:defRPr sz="36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ublic Sans"/>
              <a:buNone/>
              <a:defRPr sz="36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ublic Sans"/>
              <a:buNone/>
              <a:defRPr sz="36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ublic Sans"/>
              <a:buNone/>
              <a:defRPr sz="36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ublic Sans"/>
              <a:buNone/>
              <a:defRPr sz="36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ublic Sans"/>
              <a:buNone/>
              <a:defRPr sz="36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ublic Sans"/>
              <a:buNone/>
              <a:defRPr sz="36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ublic Sans"/>
              <a:buNone/>
              <a:defRPr sz="36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178" name="Google Shape;178;p18"/>
          <p:cNvSpPr/>
          <p:nvPr/>
        </p:nvSpPr>
        <p:spPr>
          <a:xfrm>
            <a:off x="2690325" y="1809100"/>
            <a:ext cx="6300900" cy="3172500"/>
          </a:xfrm>
          <a:prstGeom prst="roundRect">
            <a:avLst>
              <a:gd name="adj" fmla="val 2778"/>
            </a:avLst>
          </a:prstGeom>
          <a:gradFill>
            <a:gsLst>
              <a:gs pos="0">
                <a:srgbClr val="141414"/>
              </a:gs>
              <a:gs pos="100000">
                <a:srgbClr val="00000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8"/>
          <p:cNvSpPr/>
          <p:nvPr/>
        </p:nvSpPr>
        <p:spPr>
          <a:xfrm>
            <a:off x="0" y="0"/>
            <a:ext cx="9144000" cy="270000"/>
          </a:xfrm>
          <a:prstGeom prst="rect">
            <a:avLst/>
          </a:prstGeom>
          <a:solidFill>
            <a:srgbClr val="14141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8"/>
          <p:cNvSpPr txBox="1">
            <a:spLocks noGrp="1"/>
          </p:cNvSpPr>
          <p:nvPr>
            <p:ph type="title" idx="3"/>
          </p:nvPr>
        </p:nvSpPr>
        <p:spPr>
          <a:xfrm>
            <a:off x="6999400" y="84366"/>
            <a:ext cx="16458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ExtraLight"/>
              <a:buNone/>
              <a:defRPr sz="7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9pPr>
          </a:lstStyle>
          <a:p>
            <a:endParaRPr/>
          </a:p>
        </p:txBody>
      </p: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8677700" y="84366"/>
            <a:ext cx="3135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  <p:pic>
        <p:nvPicPr>
          <p:cNvPr id="182" name="Google Shape;182;p18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00" y="107155"/>
            <a:ext cx="936550" cy="9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E46962"/>
          </p15:clr>
        </p15:guide>
        <p15:guide id="2" orient="horz" pos="3070">
          <p15:clr>
            <a:srgbClr val="E46962"/>
          </p15:clr>
        </p15:guide>
        <p15:guide id="3" pos="96">
          <p15:clr>
            <a:srgbClr val="E46962"/>
          </p15:clr>
        </p15:guide>
        <p15:guide id="4" pos="5664">
          <p15:clr>
            <a:srgbClr val="E46962"/>
          </p15:clr>
        </p15:guide>
        <p15:guide id="5" pos="2880">
          <p15:clr>
            <a:srgbClr val="E46962"/>
          </p15:clr>
        </p15:guide>
        <p15:guide id="6" orient="horz" pos="510">
          <p15:clr>
            <a:srgbClr val="E46962"/>
          </p15:clr>
        </p15:guide>
        <p15:guide id="7" orient="horz" pos="794">
          <p15:clr>
            <a:srgbClr val="E46962"/>
          </p15:clr>
        </p15:guide>
        <p15:guide id="8" orient="horz" pos="1620">
          <p15:clr>
            <a:srgbClr val="E46962"/>
          </p15:clr>
        </p15:guide>
        <p15:guide id="9" orient="horz" pos="1077">
          <p15:clr>
            <a:srgbClr val="E46962"/>
          </p15:clr>
        </p15:guide>
        <p15:guide id="10" orient="horz" pos="1417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gram_2 1">
  <p:cSld name="TITLE_1_1_1_1_1_2_6_1_1">
    <p:bg>
      <p:bgPr>
        <a:solidFill>
          <a:schemeClr val="lt1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9"/>
          <p:cNvSpPr/>
          <p:nvPr/>
        </p:nvSpPr>
        <p:spPr>
          <a:xfrm>
            <a:off x="2690325" y="1809100"/>
            <a:ext cx="6300900" cy="3172500"/>
          </a:xfrm>
          <a:prstGeom prst="roundRect">
            <a:avLst>
              <a:gd name="adj" fmla="val 2778"/>
            </a:avLst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9"/>
          <p:cNvSpPr txBox="1">
            <a:spLocks noGrp="1"/>
          </p:cNvSpPr>
          <p:nvPr>
            <p:ph type="title"/>
          </p:nvPr>
        </p:nvSpPr>
        <p:spPr>
          <a:xfrm>
            <a:off x="360000" y="1800000"/>
            <a:ext cx="2160000" cy="22782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000"/>
              <a:buFont typeface="Public Sans ExtraLight"/>
              <a:buNone/>
              <a:defRPr sz="1000">
                <a:solidFill>
                  <a:srgbClr val="141414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000"/>
              <a:buFont typeface="Public Sans ExtraLight"/>
              <a:buNone/>
              <a:defRPr sz="1000">
                <a:solidFill>
                  <a:srgbClr val="141414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000"/>
              <a:buFont typeface="Public Sans ExtraLight"/>
              <a:buNone/>
              <a:defRPr sz="1000">
                <a:solidFill>
                  <a:srgbClr val="141414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000"/>
              <a:buFont typeface="Public Sans ExtraLight"/>
              <a:buNone/>
              <a:defRPr sz="1000">
                <a:solidFill>
                  <a:srgbClr val="141414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000"/>
              <a:buFont typeface="Public Sans ExtraLight"/>
              <a:buNone/>
              <a:defRPr sz="1000">
                <a:solidFill>
                  <a:srgbClr val="141414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000"/>
              <a:buFont typeface="Public Sans ExtraLight"/>
              <a:buNone/>
              <a:defRPr sz="1000">
                <a:solidFill>
                  <a:srgbClr val="141414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000"/>
              <a:buFont typeface="Public Sans ExtraLight"/>
              <a:buNone/>
              <a:defRPr sz="1000">
                <a:solidFill>
                  <a:srgbClr val="141414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000"/>
              <a:buFont typeface="Public Sans ExtraLight"/>
              <a:buNone/>
              <a:defRPr sz="1000">
                <a:solidFill>
                  <a:srgbClr val="141414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000"/>
              <a:buFont typeface="Public Sans ExtraLight"/>
              <a:buNone/>
              <a:defRPr sz="1000">
                <a:solidFill>
                  <a:srgbClr val="141414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9pPr>
          </a:lstStyle>
          <a:p>
            <a:endParaRPr/>
          </a:p>
        </p:txBody>
      </p:sp>
      <p:sp>
        <p:nvSpPr>
          <p:cNvPr id="186" name="Google Shape;186;p19"/>
          <p:cNvSpPr txBox="1">
            <a:spLocks noGrp="1"/>
          </p:cNvSpPr>
          <p:nvPr>
            <p:ph type="title" idx="2"/>
          </p:nvPr>
        </p:nvSpPr>
        <p:spPr>
          <a:xfrm>
            <a:off x="180000" y="454800"/>
            <a:ext cx="4508400" cy="4809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Public Sans ExtraLight"/>
              <a:buNone/>
              <a:defRPr>
                <a:solidFill>
                  <a:schemeClr val="accent2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Public Sans"/>
              <a:buNone/>
              <a:defRPr sz="3600">
                <a:solidFill>
                  <a:schemeClr val="accent2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Public Sans"/>
              <a:buNone/>
              <a:defRPr sz="3600">
                <a:solidFill>
                  <a:schemeClr val="accent2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Public Sans"/>
              <a:buNone/>
              <a:defRPr sz="3600">
                <a:solidFill>
                  <a:schemeClr val="accent2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Public Sans"/>
              <a:buNone/>
              <a:defRPr sz="3600">
                <a:solidFill>
                  <a:schemeClr val="accent2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Public Sans"/>
              <a:buNone/>
              <a:defRPr sz="3600">
                <a:solidFill>
                  <a:schemeClr val="accent2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Public Sans"/>
              <a:buNone/>
              <a:defRPr sz="3600">
                <a:solidFill>
                  <a:schemeClr val="accent2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Public Sans"/>
              <a:buNone/>
              <a:defRPr sz="3600">
                <a:solidFill>
                  <a:schemeClr val="accent2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Public Sans"/>
              <a:buNone/>
              <a:defRPr sz="3600">
                <a:solidFill>
                  <a:schemeClr val="accent2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187" name="Google Shape;187;p19"/>
          <p:cNvSpPr txBox="1">
            <a:spLocks noGrp="1"/>
          </p:cNvSpPr>
          <p:nvPr>
            <p:ph type="title" idx="3"/>
          </p:nvPr>
        </p:nvSpPr>
        <p:spPr>
          <a:xfrm>
            <a:off x="6999400" y="84366"/>
            <a:ext cx="16458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ExtraLight"/>
              <a:buNone/>
              <a:defRPr sz="7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9pPr>
          </a:lstStyle>
          <a:p>
            <a:endParaRPr/>
          </a:p>
        </p:txBody>
      </p:sp>
      <p:sp>
        <p:nvSpPr>
          <p:cNvPr id="188" name="Google Shape;188;p19"/>
          <p:cNvSpPr txBox="1">
            <a:spLocks noGrp="1"/>
          </p:cNvSpPr>
          <p:nvPr>
            <p:ph type="sldNum" idx="12"/>
          </p:nvPr>
        </p:nvSpPr>
        <p:spPr>
          <a:xfrm>
            <a:off x="8677700" y="84366"/>
            <a:ext cx="3135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 sz="700">
                <a:solidFill>
                  <a:schemeClr val="accent6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700">
                <a:solidFill>
                  <a:schemeClr val="accent6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700">
                <a:solidFill>
                  <a:schemeClr val="accent6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700">
                <a:solidFill>
                  <a:schemeClr val="accent6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700">
                <a:solidFill>
                  <a:schemeClr val="accent6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700">
                <a:solidFill>
                  <a:schemeClr val="accent6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700">
                <a:solidFill>
                  <a:schemeClr val="accent6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700">
                <a:solidFill>
                  <a:schemeClr val="accent6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700">
                <a:solidFill>
                  <a:schemeClr val="accent6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  <p:sp>
        <p:nvSpPr>
          <p:cNvPr id="189" name="Google Shape;189;p19"/>
          <p:cNvSpPr txBox="1">
            <a:spLocks noGrp="1"/>
          </p:cNvSpPr>
          <p:nvPr>
            <p:ph type="title" idx="4"/>
          </p:nvPr>
        </p:nvSpPr>
        <p:spPr>
          <a:xfrm>
            <a:off x="6999400" y="84366"/>
            <a:ext cx="16458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"/>
              <a:buFont typeface="Public Sans ExtraLight"/>
              <a:buNone/>
              <a:defRPr sz="700"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9pPr>
          </a:lstStyle>
          <a:p>
            <a:endParaRPr/>
          </a:p>
        </p:txBody>
      </p:sp>
      <p:sp>
        <p:nvSpPr>
          <p:cNvPr id="190" name="Google Shape;190;p19"/>
          <p:cNvSpPr txBox="1">
            <a:spLocks noGrp="1"/>
          </p:cNvSpPr>
          <p:nvPr>
            <p:ph type="sldNum" idx="5"/>
          </p:nvPr>
        </p:nvSpPr>
        <p:spPr>
          <a:xfrm>
            <a:off x="8677700" y="84366"/>
            <a:ext cx="3135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 sz="7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7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7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7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7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7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7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7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7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  <p:pic>
        <p:nvPicPr>
          <p:cNvPr id="191" name="Google Shape;191;p19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00" y="107155"/>
            <a:ext cx="936003" cy="981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E46962"/>
          </p15:clr>
        </p15:guide>
        <p15:guide id="2" orient="horz" pos="3070">
          <p15:clr>
            <a:srgbClr val="E46962"/>
          </p15:clr>
        </p15:guide>
        <p15:guide id="3" pos="96">
          <p15:clr>
            <a:srgbClr val="E46962"/>
          </p15:clr>
        </p15:guide>
        <p15:guide id="4" pos="5664">
          <p15:clr>
            <a:srgbClr val="E46962"/>
          </p15:clr>
        </p15:guide>
        <p15:guide id="5" pos="2880">
          <p15:clr>
            <a:srgbClr val="E46962"/>
          </p15:clr>
        </p15:guide>
        <p15:guide id="6" orient="horz" pos="510">
          <p15:clr>
            <a:srgbClr val="E46962"/>
          </p15:clr>
        </p15:guide>
        <p15:guide id="7" orient="horz" pos="794">
          <p15:clr>
            <a:srgbClr val="E46962"/>
          </p15:clr>
        </p15:guide>
        <p15:guide id="8" orient="horz" pos="1620">
          <p15:clr>
            <a:srgbClr val="E46962"/>
          </p15:clr>
        </p15:guide>
        <p15:guide id="9" orient="horz" pos="1077">
          <p15:clr>
            <a:srgbClr val="E46962"/>
          </p15:clr>
        </p15:guide>
        <p15:guide id="10" orient="horz" pos="1417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_1">
  <p:cSld name="TITLE_1_1_1_1_1_2_4">
    <p:bg>
      <p:bgPr>
        <a:solidFill>
          <a:schemeClr val="dk1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1"/>
          <p:cNvSpPr txBox="1">
            <a:spLocks noGrp="1"/>
          </p:cNvSpPr>
          <p:nvPr>
            <p:ph type="title"/>
          </p:nvPr>
        </p:nvSpPr>
        <p:spPr>
          <a:xfrm>
            <a:off x="63550" y="344000"/>
            <a:ext cx="8927700" cy="48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Public Sans"/>
              <a:buNone/>
              <a:defRPr sz="1500">
                <a:solidFill>
                  <a:schemeClr val="accent4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Public Sans"/>
              <a:buNone/>
              <a:defRPr sz="3600">
                <a:solidFill>
                  <a:schemeClr val="accent4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Public Sans"/>
              <a:buNone/>
              <a:defRPr sz="3600">
                <a:solidFill>
                  <a:schemeClr val="accent4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Public Sans"/>
              <a:buNone/>
              <a:defRPr sz="3600">
                <a:solidFill>
                  <a:schemeClr val="accent4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Public Sans"/>
              <a:buNone/>
              <a:defRPr sz="3600">
                <a:solidFill>
                  <a:schemeClr val="accent4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Public Sans"/>
              <a:buNone/>
              <a:defRPr sz="3600">
                <a:solidFill>
                  <a:schemeClr val="accent4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Public Sans"/>
              <a:buNone/>
              <a:defRPr sz="3600">
                <a:solidFill>
                  <a:schemeClr val="accent4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Public Sans"/>
              <a:buNone/>
              <a:defRPr sz="3600">
                <a:solidFill>
                  <a:schemeClr val="accent4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Public Sans"/>
              <a:buNone/>
              <a:defRPr sz="3600">
                <a:solidFill>
                  <a:schemeClr val="accent4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207" name="Google Shape;207;p21"/>
          <p:cNvSpPr/>
          <p:nvPr/>
        </p:nvSpPr>
        <p:spPr>
          <a:xfrm>
            <a:off x="0" y="0"/>
            <a:ext cx="9144000" cy="270000"/>
          </a:xfrm>
          <a:prstGeom prst="rect">
            <a:avLst/>
          </a:prstGeom>
          <a:solidFill>
            <a:srgbClr val="14141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21"/>
          <p:cNvSpPr txBox="1">
            <a:spLocks noGrp="1"/>
          </p:cNvSpPr>
          <p:nvPr>
            <p:ph type="title" idx="2"/>
          </p:nvPr>
        </p:nvSpPr>
        <p:spPr>
          <a:xfrm>
            <a:off x="6999400" y="84366"/>
            <a:ext cx="16458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ExtraLight"/>
              <a:buNone/>
              <a:defRPr sz="7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9pPr>
          </a:lstStyle>
          <a:p>
            <a:endParaRPr/>
          </a:p>
        </p:txBody>
      </p:sp>
      <p:sp>
        <p:nvSpPr>
          <p:cNvPr id="209" name="Google Shape;209;p21"/>
          <p:cNvSpPr txBox="1">
            <a:spLocks noGrp="1"/>
          </p:cNvSpPr>
          <p:nvPr>
            <p:ph type="sldNum" idx="12"/>
          </p:nvPr>
        </p:nvSpPr>
        <p:spPr>
          <a:xfrm>
            <a:off x="8677700" y="84366"/>
            <a:ext cx="3135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  <p:pic>
        <p:nvPicPr>
          <p:cNvPr id="210" name="Google Shape;210;p21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00" y="107155"/>
            <a:ext cx="936550" cy="9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E46962"/>
          </p15:clr>
        </p15:guide>
        <p15:guide id="2" orient="horz" pos="3070">
          <p15:clr>
            <a:srgbClr val="E46962"/>
          </p15:clr>
        </p15:guide>
        <p15:guide id="3" pos="96">
          <p15:clr>
            <a:srgbClr val="E46962"/>
          </p15:clr>
        </p15:guide>
        <p15:guide id="4" pos="5664">
          <p15:clr>
            <a:srgbClr val="E46962"/>
          </p15:clr>
        </p15:guide>
        <p15:guide id="5" pos="2880">
          <p15:clr>
            <a:srgbClr val="E46962"/>
          </p15:clr>
        </p15:guide>
        <p15:guide id="6" orient="horz" pos="510">
          <p15:clr>
            <a:srgbClr val="E46962"/>
          </p15:clr>
        </p15:guide>
        <p15:guide id="7" orient="horz" pos="794">
          <p15:clr>
            <a:srgbClr val="E46962"/>
          </p15:clr>
        </p15:guide>
        <p15:guide id="8" orient="horz" pos="1620">
          <p15:clr>
            <a:srgbClr val="E46962"/>
          </p15:clr>
        </p15:guide>
        <p15:guide id="9" orient="horz" pos="1077">
          <p15:clr>
            <a:srgbClr val="E46962"/>
          </p15:clr>
        </p15:guide>
        <p15:guide id="10" orient="horz" pos="1417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XT Columns">
  <p:cSld name="CUSTOM_2">
    <p:bg>
      <p:bgPr>
        <a:solidFill>
          <a:schemeClr val="dk1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  <p:sp>
        <p:nvSpPr>
          <p:cNvPr id="213" name="Google Shape;213;p22"/>
          <p:cNvSpPr/>
          <p:nvPr/>
        </p:nvSpPr>
        <p:spPr>
          <a:xfrm>
            <a:off x="5150075" y="270000"/>
            <a:ext cx="2034600" cy="487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2"/>
          <p:cNvSpPr/>
          <p:nvPr/>
        </p:nvSpPr>
        <p:spPr>
          <a:xfrm>
            <a:off x="3333025" y="891050"/>
            <a:ext cx="1616400" cy="4252500"/>
          </a:xfrm>
          <a:prstGeom prst="rect">
            <a:avLst/>
          </a:prstGeom>
          <a:gradFill>
            <a:gsLst>
              <a:gs pos="0">
                <a:srgbClr val="141414">
                  <a:alpha val="50000"/>
                </a:srgbClr>
              </a:gs>
              <a:gs pos="100000">
                <a:srgbClr val="000000">
                  <a:alpha val="50000"/>
                </a:srgbClr>
              </a:gs>
            </a:gsLst>
            <a:lin ang="5400700" scaled="0"/>
          </a:gra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2"/>
          <p:cNvSpPr/>
          <p:nvPr/>
        </p:nvSpPr>
        <p:spPr>
          <a:xfrm>
            <a:off x="7374900" y="891050"/>
            <a:ext cx="1616400" cy="4252500"/>
          </a:xfrm>
          <a:prstGeom prst="rect">
            <a:avLst/>
          </a:prstGeom>
          <a:solidFill>
            <a:srgbClr val="6342E8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16" name="Google Shape;216;p22"/>
          <p:cNvCxnSpPr/>
          <p:nvPr/>
        </p:nvCxnSpPr>
        <p:spPr>
          <a:xfrm>
            <a:off x="4949425" y="270000"/>
            <a:ext cx="0" cy="48705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7" name="Google Shape;217;p22"/>
          <p:cNvCxnSpPr/>
          <p:nvPr/>
        </p:nvCxnSpPr>
        <p:spPr>
          <a:xfrm>
            <a:off x="5047363" y="270000"/>
            <a:ext cx="0" cy="48705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8" name="Google Shape;218;p22"/>
          <p:cNvCxnSpPr/>
          <p:nvPr/>
        </p:nvCxnSpPr>
        <p:spPr>
          <a:xfrm>
            <a:off x="7380450" y="270000"/>
            <a:ext cx="0" cy="48705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9" name="Google Shape;219;p22"/>
          <p:cNvCxnSpPr/>
          <p:nvPr/>
        </p:nvCxnSpPr>
        <p:spPr>
          <a:xfrm>
            <a:off x="7282513" y="270000"/>
            <a:ext cx="0" cy="48705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20" name="Google Shape;220;p22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198" y="623400"/>
            <a:ext cx="1151554" cy="81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 txBox="1">
            <a:spLocks noGrp="1"/>
          </p:cNvSpPr>
          <p:nvPr>
            <p:ph type="title"/>
          </p:nvPr>
        </p:nvSpPr>
        <p:spPr>
          <a:xfrm>
            <a:off x="63550" y="810000"/>
            <a:ext cx="2811600" cy="48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ublic Sans ExtraLight"/>
              <a:buNone/>
              <a:defRPr sz="25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222" name="Google Shape;222;p22"/>
          <p:cNvSpPr txBox="1">
            <a:spLocks noGrp="1"/>
          </p:cNvSpPr>
          <p:nvPr>
            <p:ph type="title" idx="2"/>
          </p:nvPr>
        </p:nvSpPr>
        <p:spPr>
          <a:xfrm>
            <a:off x="76600" y="1917850"/>
            <a:ext cx="2474700" cy="161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9pPr>
          </a:lstStyle>
          <a:p>
            <a:endParaRPr/>
          </a:p>
        </p:txBody>
      </p:sp>
      <p:pic>
        <p:nvPicPr>
          <p:cNvPr id="223" name="Google Shape;223;p22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800" y="4349475"/>
            <a:ext cx="2451675" cy="5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2"/>
          <p:cNvSpPr/>
          <p:nvPr/>
        </p:nvSpPr>
        <p:spPr>
          <a:xfrm>
            <a:off x="0" y="0"/>
            <a:ext cx="9144000" cy="270000"/>
          </a:xfrm>
          <a:prstGeom prst="rect">
            <a:avLst/>
          </a:prstGeom>
          <a:solidFill>
            <a:srgbClr val="14141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2"/>
          <p:cNvSpPr txBox="1">
            <a:spLocks noGrp="1"/>
          </p:cNvSpPr>
          <p:nvPr>
            <p:ph type="title" idx="3"/>
          </p:nvPr>
        </p:nvSpPr>
        <p:spPr>
          <a:xfrm>
            <a:off x="6999400" y="84366"/>
            <a:ext cx="16458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ExtraLight"/>
              <a:buNone/>
              <a:defRPr sz="7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9pPr>
          </a:lstStyle>
          <a:p>
            <a:endParaRPr/>
          </a:p>
        </p:txBody>
      </p:sp>
      <p:sp>
        <p:nvSpPr>
          <p:cNvPr id="226" name="Google Shape;226;p22"/>
          <p:cNvSpPr txBox="1">
            <a:spLocks noGrp="1"/>
          </p:cNvSpPr>
          <p:nvPr>
            <p:ph type="sldNum" idx="4"/>
          </p:nvPr>
        </p:nvSpPr>
        <p:spPr>
          <a:xfrm>
            <a:off x="8677700" y="84366"/>
            <a:ext cx="3135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  <p:pic>
        <p:nvPicPr>
          <p:cNvPr id="227" name="Google Shape;227;p22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00" y="107155"/>
            <a:ext cx="936550" cy="9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s_2">
  <p:cSld name="TITLE_1_1_1_1_1_2_4_1_1">
    <p:bg>
      <p:bgPr>
        <a:solidFill>
          <a:schemeClr val="dk1"/>
        </a:solid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4"/>
          <p:cNvSpPr txBox="1">
            <a:spLocks noGrp="1"/>
          </p:cNvSpPr>
          <p:nvPr>
            <p:ph type="title"/>
          </p:nvPr>
        </p:nvSpPr>
        <p:spPr>
          <a:xfrm>
            <a:off x="1487850" y="1140175"/>
            <a:ext cx="6168300" cy="99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ublic Sans ExtraLight"/>
              <a:buNone/>
              <a:defRPr sz="2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 ExtraLight"/>
              <a:buNone/>
              <a:defRPr sz="36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 ExtraLight"/>
              <a:buNone/>
              <a:defRPr sz="36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 ExtraLight"/>
              <a:buNone/>
              <a:defRPr sz="36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 ExtraLight"/>
              <a:buNone/>
              <a:defRPr sz="36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 ExtraLight"/>
              <a:buNone/>
              <a:defRPr sz="36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 ExtraLight"/>
              <a:buNone/>
              <a:defRPr sz="36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 ExtraLight"/>
              <a:buNone/>
              <a:defRPr sz="36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 ExtraLight"/>
              <a:buNone/>
              <a:defRPr sz="36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9pPr>
          </a:lstStyle>
          <a:p>
            <a:endParaRPr/>
          </a:p>
        </p:txBody>
      </p:sp>
      <p:sp>
        <p:nvSpPr>
          <p:cNvPr id="248" name="Google Shape;248;p24"/>
          <p:cNvSpPr txBox="1">
            <a:spLocks noGrp="1"/>
          </p:cNvSpPr>
          <p:nvPr>
            <p:ph type="title" idx="2"/>
          </p:nvPr>
        </p:nvSpPr>
        <p:spPr>
          <a:xfrm>
            <a:off x="1569600" y="3208471"/>
            <a:ext cx="6004800" cy="679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ublic Sans ExtraLight"/>
              <a:buNone/>
              <a:defRPr sz="12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9pPr>
          </a:lstStyle>
          <a:p>
            <a:endParaRPr/>
          </a:p>
        </p:txBody>
      </p:sp>
      <p:sp>
        <p:nvSpPr>
          <p:cNvPr id="249" name="Google Shape;249;p24"/>
          <p:cNvSpPr/>
          <p:nvPr/>
        </p:nvSpPr>
        <p:spPr>
          <a:xfrm>
            <a:off x="125" y="4000500"/>
            <a:ext cx="9144000" cy="1143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4"/>
          <p:cNvSpPr>
            <a:spLocks noGrp="1"/>
          </p:cNvSpPr>
          <p:nvPr>
            <p:ph type="pic" idx="3"/>
          </p:nvPr>
        </p:nvSpPr>
        <p:spPr>
          <a:xfrm>
            <a:off x="4327050" y="2606350"/>
            <a:ext cx="489900" cy="4899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51" name="Google Shape;251;p24"/>
          <p:cNvSpPr txBox="1">
            <a:spLocks noGrp="1"/>
          </p:cNvSpPr>
          <p:nvPr>
            <p:ph type="title" idx="4"/>
          </p:nvPr>
        </p:nvSpPr>
        <p:spPr>
          <a:xfrm>
            <a:off x="1569600" y="4032725"/>
            <a:ext cx="60048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ublic Sans ExtraLight"/>
              <a:buNone/>
              <a:defRPr sz="12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9pPr>
          </a:lstStyle>
          <a:p>
            <a:endParaRPr/>
          </a:p>
        </p:txBody>
      </p:sp>
      <p:sp>
        <p:nvSpPr>
          <p:cNvPr id="252" name="Google Shape;252;p24"/>
          <p:cNvSpPr>
            <a:spLocks noGrp="1"/>
          </p:cNvSpPr>
          <p:nvPr>
            <p:ph type="pic" idx="5"/>
          </p:nvPr>
        </p:nvSpPr>
        <p:spPr>
          <a:xfrm>
            <a:off x="2016801" y="4426325"/>
            <a:ext cx="510000" cy="51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24"/>
          <p:cNvSpPr>
            <a:spLocks noGrp="1"/>
          </p:cNvSpPr>
          <p:nvPr>
            <p:ph type="pic" idx="6"/>
          </p:nvPr>
        </p:nvSpPr>
        <p:spPr>
          <a:xfrm>
            <a:off x="2674001" y="4426325"/>
            <a:ext cx="510000" cy="51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4" name="Google Shape;254;p24"/>
          <p:cNvSpPr>
            <a:spLocks noGrp="1"/>
          </p:cNvSpPr>
          <p:nvPr>
            <p:ph type="pic" idx="7"/>
          </p:nvPr>
        </p:nvSpPr>
        <p:spPr>
          <a:xfrm>
            <a:off x="3331201" y="4426325"/>
            <a:ext cx="510000" cy="51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5" name="Google Shape;255;p24"/>
          <p:cNvSpPr>
            <a:spLocks noGrp="1"/>
          </p:cNvSpPr>
          <p:nvPr>
            <p:ph type="pic" idx="8"/>
          </p:nvPr>
        </p:nvSpPr>
        <p:spPr>
          <a:xfrm>
            <a:off x="3988401" y="4426325"/>
            <a:ext cx="510000" cy="51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6" name="Google Shape;256;p24"/>
          <p:cNvSpPr>
            <a:spLocks noGrp="1"/>
          </p:cNvSpPr>
          <p:nvPr>
            <p:ph type="pic" idx="9"/>
          </p:nvPr>
        </p:nvSpPr>
        <p:spPr>
          <a:xfrm>
            <a:off x="4645601" y="4426325"/>
            <a:ext cx="510000" cy="51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7" name="Google Shape;257;p24"/>
          <p:cNvSpPr>
            <a:spLocks noGrp="1"/>
          </p:cNvSpPr>
          <p:nvPr>
            <p:ph type="pic" idx="13"/>
          </p:nvPr>
        </p:nvSpPr>
        <p:spPr>
          <a:xfrm>
            <a:off x="5302800" y="4426325"/>
            <a:ext cx="510000" cy="51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8" name="Google Shape;258;p24"/>
          <p:cNvSpPr>
            <a:spLocks noGrp="1"/>
          </p:cNvSpPr>
          <p:nvPr>
            <p:ph type="pic" idx="14"/>
          </p:nvPr>
        </p:nvSpPr>
        <p:spPr>
          <a:xfrm>
            <a:off x="5960000" y="4426325"/>
            <a:ext cx="510000" cy="51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24"/>
          <p:cNvSpPr>
            <a:spLocks noGrp="1"/>
          </p:cNvSpPr>
          <p:nvPr>
            <p:ph type="pic" idx="15"/>
          </p:nvPr>
        </p:nvSpPr>
        <p:spPr>
          <a:xfrm>
            <a:off x="6617200" y="4426325"/>
            <a:ext cx="510000" cy="510000"/>
          </a:xfrm>
          <a:prstGeom prst="rect">
            <a:avLst/>
          </a:prstGeom>
          <a:noFill/>
          <a:ln>
            <a:noFill/>
          </a:ln>
        </p:spPr>
      </p:sp>
      <p:sp>
        <p:nvSpPr>
          <p:cNvPr id="260" name="Google Shape;260;p24"/>
          <p:cNvSpPr/>
          <p:nvPr/>
        </p:nvSpPr>
        <p:spPr>
          <a:xfrm>
            <a:off x="0" y="0"/>
            <a:ext cx="9144000" cy="270000"/>
          </a:xfrm>
          <a:prstGeom prst="rect">
            <a:avLst/>
          </a:prstGeom>
          <a:solidFill>
            <a:srgbClr val="14141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4"/>
          <p:cNvSpPr txBox="1">
            <a:spLocks noGrp="1"/>
          </p:cNvSpPr>
          <p:nvPr>
            <p:ph type="title" idx="16"/>
          </p:nvPr>
        </p:nvSpPr>
        <p:spPr>
          <a:xfrm>
            <a:off x="6999400" y="84366"/>
            <a:ext cx="16458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ExtraLight"/>
              <a:buNone/>
              <a:defRPr sz="7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9pPr>
          </a:lstStyle>
          <a:p>
            <a:endParaRPr/>
          </a:p>
        </p:txBody>
      </p:sp>
      <p:sp>
        <p:nvSpPr>
          <p:cNvPr id="262" name="Google Shape;262;p24"/>
          <p:cNvSpPr txBox="1">
            <a:spLocks noGrp="1"/>
          </p:cNvSpPr>
          <p:nvPr>
            <p:ph type="sldNum" idx="12"/>
          </p:nvPr>
        </p:nvSpPr>
        <p:spPr>
          <a:xfrm>
            <a:off x="8677700" y="84366"/>
            <a:ext cx="3135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  <p:pic>
        <p:nvPicPr>
          <p:cNvPr id="263" name="Google Shape;263;p24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00" y="107155"/>
            <a:ext cx="936550" cy="9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E46962"/>
          </p15:clr>
        </p15:guide>
        <p15:guide id="2" orient="horz" pos="3070">
          <p15:clr>
            <a:srgbClr val="E46962"/>
          </p15:clr>
        </p15:guide>
        <p15:guide id="3" pos="96">
          <p15:clr>
            <a:srgbClr val="E46962"/>
          </p15:clr>
        </p15:guide>
        <p15:guide id="4" pos="5664">
          <p15:clr>
            <a:srgbClr val="E46962"/>
          </p15:clr>
        </p15:guide>
        <p15:guide id="5" pos="2880">
          <p15:clr>
            <a:srgbClr val="E46962"/>
          </p15:clr>
        </p15:guide>
        <p15:guide id="6" orient="horz" pos="510">
          <p15:clr>
            <a:srgbClr val="E46962"/>
          </p15:clr>
        </p15:guide>
        <p15:guide id="7" orient="horz" pos="794">
          <p15:clr>
            <a:srgbClr val="E46962"/>
          </p15:clr>
        </p15:guide>
        <p15:guide id="8" orient="horz" pos="1620">
          <p15:clr>
            <a:srgbClr val="E46962"/>
          </p15:clr>
        </p15:guide>
        <p15:guide id="9" orient="horz" pos="1077">
          <p15:clr>
            <a:srgbClr val="E46962"/>
          </p15:clr>
        </p15:guide>
        <p15:guide id="10" orient="horz" pos="1417">
          <p15:clr>
            <a:srgbClr val="E46962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rt_1">
  <p:cSld name="TITLE_1_1_1_1_1_2_1_1_1_1_2">
    <p:bg>
      <p:bgPr>
        <a:solidFill>
          <a:schemeClr val="dk1"/>
        </a:soli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8"/>
          <p:cNvSpPr/>
          <p:nvPr/>
        </p:nvSpPr>
        <p:spPr>
          <a:xfrm>
            <a:off x="7814725" y="270000"/>
            <a:ext cx="1329300" cy="487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28"/>
          <p:cNvSpPr txBox="1">
            <a:spLocks noGrp="1"/>
          </p:cNvSpPr>
          <p:nvPr>
            <p:ph type="title"/>
          </p:nvPr>
        </p:nvSpPr>
        <p:spPr>
          <a:xfrm>
            <a:off x="152800" y="344000"/>
            <a:ext cx="2879100" cy="48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ublic Sans ExtraLight"/>
              <a:buNone/>
              <a:defRPr sz="3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3600"/>
              <a:buFont typeface="Public Sans"/>
              <a:buNone/>
              <a:defRPr sz="3600">
                <a:solidFill>
                  <a:srgbClr val="E4FF77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320" name="Google Shape;320;p28"/>
          <p:cNvSpPr txBox="1">
            <a:spLocks noGrp="1"/>
          </p:cNvSpPr>
          <p:nvPr>
            <p:ph type="title" idx="2"/>
          </p:nvPr>
        </p:nvSpPr>
        <p:spPr>
          <a:xfrm>
            <a:off x="152800" y="1530000"/>
            <a:ext cx="2641200" cy="132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 ExtraLight"/>
              <a:buNone/>
              <a:defRPr sz="10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4FF77"/>
              </a:buClr>
              <a:buSzPts val="1000"/>
              <a:buFont typeface="Public Sans ExtraLight"/>
              <a:buNone/>
              <a:defRPr sz="1000">
                <a:solidFill>
                  <a:srgbClr val="E4FF77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9pPr>
          </a:lstStyle>
          <a:p>
            <a:endParaRPr/>
          </a:p>
        </p:txBody>
      </p:sp>
      <p:sp>
        <p:nvSpPr>
          <p:cNvPr id="321" name="Google Shape;321;p28"/>
          <p:cNvSpPr txBox="1">
            <a:spLocks noGrp="1"/>
          </p:cNvSpPr>
          <p:nvPr>
            <p:ph type="subTitle" idx="1"/>
          </p:nvPr>
        </p:nvSpPr>
        <p:spPr>
          <a:xfrm>
            <a:off x="7914250" y="810000"/>
            <a:ext cx="1029600" cy="2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 Light"/>
              <a:buNone/>
              <a:defRPr sz="1100">
                <a:solidFill>
                  <a:schemeClr val="lt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9pPr>
          </a:lstStyle>
          <a:p>
            <a:endParaRPr/>
          </a:p>
        </p:txBody>
      </p:sp>
      <p:sp>
        <p:nvSpPr>
          <p:cNvPr id="322" name="Google Shape;322;p28"/>
          <p:cNvSpPr txBox="1">
            <a:spLocks noGrp="1"/>
          </p:cNvSpPr>
          <p:nvPr>
            <p:ph type="subTitle" idx="3"/>
          </p:nvPr>
        </p:nvSpPr>
        <p:spPr>
          <a:xfrm>
            <a:off x="7914250" y="1003575"/>
            <a:ext cx="1029600" cy="20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Public Sans Thin"/>
              <a:buNone/>
              <a:defRPr sz="9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23" name="Google Shape;323;p28"/>
          <p:cNvSpPr txBox="1">
            <a:spLocks noGrp="1"/>
          </p:cNvSpPr>
          <p:nvPr>
            <p:ph type="subTitle" idx="4"/>
          </p:nvPr>
        </p:nvSpPr>
        <p:spPr>
          <a:xfrm>
            <a:off x="7914250" y="1447400"/>
            <a:ext cx="1029600" cy="2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 Light"/>
              <a:buNone/>
              <a:defRPr sz="1100">
                <a:solidFill>
                  <a:schemeClr val="lt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9pPr>
          </a:lstStyle>
          <a:p>
            <a:endParaRPr/>
          </a:p>
        </p:txBody>
      </p:sp>
      <p:sp>
        <p:nvSpPr>
          <p:cNvPr id="324" name="Google Shape;324;p28"/>
          <p:cNvSpPr txBox="1">
            <a:spLocks noGrp="1"/>
          </p:cNvSpPr>
          <p:nvPr>
            <p:ph type="subTitle" idx="5"/>
          </p:nvPr>
        </p:nvSpPr>
        <p:spPr>
          <a:xfrm>
            <a:off x="7914250" y="1640975"/>
            <a:ext cx="1029600" cy="20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Public Sans Thin"/>
              <a:buNone/>
              <a:defRPr sz="9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25" name="Google Shape;325;p28"/>
          <p:cNvSpPr txBox="1">
            <a:spLocks noGrp="1"/>
          </p:cNvSpPr>
          <p:nvPr>
            <p:ph type="subTitle" idx="6"/>
          </p:nvPr>
        </p:nvSpPr>
        <p:spPr>
          <a:xfrm>
            <a:off x="7914250" y="2084800"/>
            <a:ext cx="1029600" cy="2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 Light"/>
              <a:buNone/>
              <a:defRPr sz="1100">
                <a:solidFill>
                  <a:schemeClr val="lt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9pPr>
          </a:lstStyle>
          <a:p>
            <a:endParaRPr/>
          </a:p>
        </p:txBody>
      </p:sp>
      <p:sp>
        <p:nvSpPr>
          <p:cNvPr id="326" name="Google Shape;326;p28"/>
          <p:cNvSpPr txBox="1">
            <a:spLocks noGrp="1"/>
          </p:cNvSpPr>
          <p:nvPr>
            <p:ph type="subTitle" idx="7"/>
          </p:nvPr>
        </p:nvSpPr>
        <p:spPr>
          <a:xfrm>
            <a:off x="7914250" y="2278375"/>
            <a:ext cx="1029600" cy="20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Public Sans Thin"/>
              <a:buNone/>
              <a:defRPr sz="9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9pPr>
          </a:lstStyle>
          <a:p>
            <a:endParaRPr/>
          </a:p>
        </p:txBody>
      </p:sp>
      <p:sp>
        <p:nvSpPr>
          <p:cNvPr id="327" name="Google Shape;327;p28"/>
          <p:cNvSpPr txBox="1">
            <a:spLocks noGrp="1"/>
          </p:cNvSpPr>
          <p:nvPr>
            <p:ph type="subTitle" idx="8"/>
          </p:nvPr>
        </p:nvSpPr>
        <p:spPr>
          <a:xfrm>
            <a:off x="7914250" y="2722200"/>
            <a:ext cx="1029600" cy="2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 Light"/>
              <a:buNone/>
              <a:defRPr sz="1100">
                <a:solidFill>
                  <a:schemeClr val="lt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9pPr>
          </a:lstStyle>
          <a:p>
            <a:endParaRPr/>
          </a:p>
        </p:txBody>
      </p:sp>
      <p:sp>
        <p:nvSpPr>
          <p:cNvPr id="328" name="Google Shape;328;p28"/>
          <p:cNvSpPr txBox="1">
            <a:spLocks noGrp="1"/>
          </p:cNvSpPr>
          <p:nvPr>
            <p:ph type="subTitle" idx="9"/>
          </p:nvPr>
        </p:nvSpPr>
        <p:spPr>
          <a:xfrm>
            <a:off x="7914250" y="2915775"/>
            <a:ext cx="1029600" cy="20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Public Sans Thin"/>
              <a:buNone/>
              <a:defRPr sz="9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9pPr>
          </a:lstStyle>
          <a:p>
            <a:endParaRPr/>
          </a:p>
        </p:txBody>
      </p:sp>
      <p:sp>
        <p:nvSpPr>
          <p:cNvPr id="329" name="Google Shape;329;p28"/>
          <p:cNvSpPr txBox="1">
            <a:spLocks noGrp="1"/>
          </p:cNvSpPr>
          <p:nvPr>
            <p:ph type="subTitle" idx="13"/>
          </p:nvPr>
        </p:nvSpPr>
        <p:spPr>
          <a:xfrm>
            <a:off x="7914250" y="476938"/>
            <a:ext cx="1029600" cy="2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 Light"/>
              <a:buNone/>
              <a:defRPr sz="1100">
                <a:solidFill>
                  <a:schemeClr val="lt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ublic Sans Light"/>
              <a:buNone/>
              <a:defRPr>
                <a:latin typeface="Public Sans Light"/>
                <a:ea typeface="Public Sans Light"/>
                <a:cs typeface="Public Sans Light"/>
                <a:sym typeface="Public Sans Light"/>
              </a:defRPr>
            </a:lvl9pPr>
          </a:lstStyle>
          <a:p>
            <a:endParaRPr/>
          </a:p>
        </p:txBody>
      </p:sp>
      <p:sp>
        <p:nvSpPr>
          <p:cNvPr id="330" name="Google Shape;330;p28"/>
          <p:cNvSpPr/>
          <p:nvPr/>
        </p:nvSpPr>
        <p:spPr>
          <a:xfrm>
            <a:off x="0" y="0"/>
            <a:ext cx="9144000" cy="270000"/>
          </a:xfrm>
          <a:prstGeom prst="rect">
            <a:avLst/>
          </a:prstGeom>
          <a:solidFill>
            <a:srgbClr val="14141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28"/>
          <p:cNvSpPr txBox="1">
            <a:spLocks noGrp="1"/>
          </p:cNvSpPr>
          <p:nvPr>
            <p:ph type="title" idx="14"/>
          </p:nvPr>
        </p:nvSpPr>
        <p:spPr>
          <a:xfrm>
            <a:off x="6999400" y="84366"/>
            <a:ext cx="16458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ExtraLight"/>
              <a:buNone/>
              <a:defRPr sz="700">
                <a:solidFill>
                  <a:schemeClr val="l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ublic Sans Thin"/>
              <a:buNone/>
              <a:defRPr sz="700">
                <a:solidFill>
                  <a:schemeClr val="lt1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9pPr>
          </a:lstStyle>
          <a:p>
            <a:endParaRPr/>
          </a:p>
        </p:txBody>
      </p:sp>
      <p:sp>
        <p:nvSpPr>
          <p:cNvPr id="332" name="Google Shape;332;p28"/>
          <p:cNvSpPr txBox="1">
            <a:spLocks noGrp="1"/>
          </p:cNvSpPr>
          <p:nvPr>
            <p:ph type="sldNum" idx="12"/>
          </p:nvPr>
        </p:nvSpPr>
        <p:spPr>
          <a:xfrm>
            <a:off x="8677700" y="84366"/>
            <a:ext cx="313500" cy="107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7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  <p:pic>
        <p:nvPicPr>
          <p:cNvPr id="333" name="Google Shape;333;p28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00" y="107155"/>
            <a:ext cx="936550" cy="9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E46962"/>
          </p15:clr>
        </p15:guide>
        <p15:guide id="2" orient="horz" pos="3070">
          <p15:clr>
            <a:srgbClr val="E46962"/>
          </p15:clr>
        </p15:guide>
        <p15:guide id="3" pos="96">
          <p15:clr>
            <a:srgbClr val="E46962"/>
          </p15:clr>
        </p15:guide>
        <p15:guide id="4" pos="5664">
          <p15:clr>
            <a:srgbClr val="E46962"/>
          </p15:clr>
        </p15:guide>
        <p15:guide id="5" pos="2880">
          <p15:clr>
            <a:srgbClr val="E46962"/>
          </p15:clr>
        </p15:guide>
        <p15:guide id="6" orient="horz" pos="510">
          <p15:clr>
            <a:srgbClr val="E46962"/>
          </p15:clr>
        </p15:guide>
        <p15:guide id="7" orient="horz" pos="794">
          <p15:clr>
            <a:srgbClr val="E46962"/>
          </p15:clr>
        </p15:guide>
        <p15:guide id="8" orient="horz" pos="964">
          <p15:clr>
            <a:srgbClr val="E46962"/>
          </p15:clr>
        </p15:guide>
        <p15:guide id="9" pos="5159">
          <p15:clr>
            <a:srgbClr val="E46962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MXT1 Style 1">
  <p:cSld name="TITLE_2_1">
    <p:bg>
      <p:bgPr>
        <a:solidFill>
          <a:schemeClr val="dk2"/>
        </a:solidFill>
        <a:effectLst/>
      </p:bgPr>
    </p:bg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p33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7"/>
          <a:stretch/>
        </p:blipFill>
        <p:spPr>
          <a:xfrm>
            <a:off x="48675" y="0"/>
            <a:ext cx="909825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33"/>
          <p:cNvSpPr txBox="1"/>
          <p:nvPr/>
        </p:nvSpPr>
        <p:spPr>
          <a:xfrm>
            <a:off x="297650" y="1644675"/>
            <a:ext cx="4715100" cy="17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5400">
                <a:solidFill>
                  <a:srgbClr val="FFFFFF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What stories</a:t>
            </a:r>
            <a:endParaRPr sz="5400">
              <a:solidFill>
                <a:srgbClr val="FFFFFF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5400">
                <a:solidFill>
                  <a:srgbClr val="FFFFFF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are made of</a:t>
            </a:r>
            <a:endParaRPr sz="5400">
              <a:solidFill>
                <a:srgbClr val="FFFFFF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360" name="Google Shape;360;p33"/>
          <p:cNvSpPr txBox="1"/>
          <p:nvPr/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1300">
                <a:solidFill>
                  <a:srgbClr val="595959"/>
                </a:solidFill>
              </a:rPr>
              <a:t>‹nº›</a:t>
            </a:fld>
            <a:endParaRPr sz="1300">
              <a:solidFill>
                <a:srgbClr val="595959"/>
              </a:solidFill>
            </a:endParaRPr>
          </a:p>
        </p:txBody>
      </p:sp>
      <p:pic>
        <p:nvPicPr>
          <p:cNvPr id="361" name="Google Shape;361;p33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650" y="1319925"/>
            <a:ext cx="1739448" cy="181775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3"/>
          <p:cNvSpPr>
            <a:spLocks noGrp="1"/>
          </p:cNvSpPr>
          <p:nvPr>
            <p:ph type="pic" idx="2"/>
          </p:nvPr>
        </p:nvSpPr>
        <p:spPr>
          <a:xfrm>
            <a:off x="5012750" y="-25"/>
            <a:ext cx="41313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63" name="Google Shape;363;p33"/>
          <p:cNvSpPr txBox="1"/>
          <p:nvPr/>
        </p:nvSpPr>
        <p:spPr>
          <a:xfrm>
            <a:off x="297650" y="3294400"/>
            <a:ext cx="35454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accen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rPr>
              <a:t>Media Hub for</a:t>
            </a:r>
            <a:br>
              <a:rPr lang="fr" sz="1100">
                <a:solidFill>
                  <a:schemeClr val="accent1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rPr>
            </a:br>
            <a:r>
              <a:rPr lang="fr" sz="1100">
                <a:solidFill>
                  <a:schemeClr val="accent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Live and Archived Content powered by</a:t>
            </a:r>
            <a:endParaRPr sz="1100">
              <a:solidFill>
                <a:schemeClr val="accent1"/>
              </a:solidFill>
              <a:latin typeface="Public Sans Medium"/>
              <a:ea typeface="Public Sans Medium"/>
              <a:cs typeface="Public Sans Medium"/>
              <a:sym typeface="Public Sans Medium"/>
            </a:endParaRPr>
          </a:p>
        </p:txBody>
      </p:sp>
      <p:sp>
        <p:nvSpPr>
          <p:cNvPr id="364" name="Google Shape;364;p33"/>
          <p:cNvSpPr txBox="1">
            <a:spLocks noGrp="1"/>
          </p:cNvSpPr>
          <p:nvPr>
            <p:ph type="subTitle" idx="1"/>
          </p:nvPr>
        </p:nvSpPr>
        <p:spPr>
          <a:xfrm>
            <a:off x="946875" y="3985096"/>
            <a:ext cx="27099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"/>
              <a:buNone/>
              <a:defRPr sz="10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365" name="Google Shape;365;p33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28225" y="3434475"/>
            <a:ext cx="548700" cy="393602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33"/>
          <p:cNvSpPr>
            <a:spLocks noGrp="1"/>
          </p:cNvSpPr>
          <p:nvPr>
            <p:ph type="pic" idx="3"/>
          </p:nvPr>
        </p:nvSpPr>
        <p:spPr>
          <a:xfrm>
            <a:off x="478425" y="4071200"/>
            <a:ext cx="212700" cy="221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tro v02">
  <p:cSld name="CUSTOM_1_1">
    <p:bg>
      <p:bgPr>
        <a:solidFill>
          <a:schemeClr val="dk2"/>
        </a:solidFill>
        <a:effectLst/>
      </p:bgPr>
    </p:bg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6"/>
          <p:cNvSpPr txBox="1">
            <a:spLocks noGrp="1"/>
          </p:cNvSpPr>
          <p:nvPr>
            <p:ph type="title"/>
          </p:nvPr>
        </p:nvSpPr>
        <p:spPr>
          <a:xfrm>
            <a:off x="311625" y="7034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400" name="Google Shape;400;p36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699"/>
            <a:ext cx="9144000" cy="5143487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6"/>
          <p:cNvSpPr txBox="1"/>
          <p:nvPr/>
        </p:nvSpPr>
        <p:spPr>
          <a:xfrm>
            <a:off x="152800" y="1038600"/>
            <a:ext cx="88383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Thank you! </a:t>
            </a:r>
            <a:endParaRPr sz="1500">
              <a:solidFill>
                <a:srgbClr val="FFFFFF"/>
              </a:solidFill>
              <a:latin typeface="Public Sans ExtraLight"/>
              <a:ea typeface="Public Sans ExtraLight"/>
              <a:cs typeface="Public Sans ExtraLight"/>
              <a:sym typeface="Public Sans ExtraLight"/>
            </a:endParaRPr>
          </a:p>
        </p:txBody>
      </p:sp>
      <p:sp>
        <p:nvSpPr>
          <p:cNvPr id="402" name="Google Shape;402;p36"/>
          <p:cNvSpPr txBox="1"/>
          <p:nvPr/>
        </p:nvSpPr>
        <p:spPr>
          <a:xfrm>
            <a:off x="4572000" y="2968350"/>
            <a:ext cx="23577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Public Sans ExtraLight"/>
              <a:ea typeface="Public Sans ExtraLight"/>
              <a:cs typeface="Public Sans ExtraLight"/>
              <a:sym typeface="Public Sans ExtraLight"/>
            </a:endParaRPr>
          </a:p>
        </p:txBody>
      </p:sp>
      <p:sp>
        <p:nvSpPr>
          <p:cNvPr id="403" name="Google Shape;403;p36"/>
          <p:cNvSpPr txBox="1"/>
          <p:nvPr/>
        </p:nvSpPr>
        <p:spPr>
          <a:xfrm>
            <a:off x="4572000" y="3130500"/>
            <a:ext cx="23577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E4FF77"/>
              </a:solidFill>
              <a:latin typeface="Public Sans ExtraLight"/>
              <a:ea typeface="Public Sans ExtraLight"/>
              <a:cs typeface="Public Sans ExtraLight"/>
              <a:sym typeface="Public Sans ExtraLight"/>
            </a:endParaRPr>
          </a:p>
        </p:txBody>
      </p:sp>
      <p:sp>
        <p:nvSpPr>
          <p:cNvPr id="404" name="Google Shape;404;p36"/>
          <p:cNvSpPr txBox="1"/>
          <p:nvPr/>
        </p:nvSpPr>
        <p:spPr>
          <a:xfrm>
            <a:off x="4572000" y="3428975"/>
            <a:ext cx="23577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Public Sans ExtraLight"/>
              <a:ea typeface="Public Sans ExtraLight"/>
              <a:cs typeface="Public Sans ExtraLight"/>
              <a:sym typeface="Public Sans ExtraLight"/>
            </a:endParaRPr>
          </a:p>
        </p:txBody>
      </p:sp>
      <p:sp>
        <p:nvSpPr>
          <p:cNvPr id="405" name="Google Shape;405;p36"/>
          <p:cNvSpPr txBox="1"/>
          <p:nvPr/>
        </p:nvSpPr>
        <p:spPr>
          <a:xfrm>
            <a:off x="4572000" y="3591125"/>
            <a:ext cx="23577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E4FF77"/>
              </a:solidFill>
              <a:latin typeface="Public Sans ExtraLight"/>
              <a:ea typeface="Public Sans ExtraLight"/>
              <a:cs typeface="Public Sans ExtraLight"/>
              <a:sym typeface="Public Sans ExtraLight"/>
            </a:endParaRPr>
          </a:p>
        </p:txBody>
      </p:sp>
      <p:sp>
        <p:nvSpPr>
          <p:cNvPr id="406" name="Google Shape;406;p36"/>
          <p:cNvSpPr txBox="1"/>
          <p:nvPr/>
        </p:nvSpPr>
        <p:spPr>
          <a:xfrm>
            <a:off x="3538350" y="2968350"/>
            <a:ext cx="23577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Public Sans ExtraLight"/>
              <a:ea typeface="Public Sans ExtraLight"/>
              <a:cs typeface="Public Sans ExtraLight"/>
              <a:sym typeface="Public Sans ExtraLight"/>
            </a:endParaRPr>
          </a:p>
        </p:txBody>
      </p:sp>
      <p:sp>
        <p:nvSpPr>
          <p:cNvPr id="407" name="Google Shape;407;p36"/>
          <p:cNvSpPr txBox="1"/>
          <p:nvPr/>
        </p:nvSpPr>
        <p:spPr>
          <a:xfrm>
            <a:off x="3538350" y="3130500"/>
            <a:ext cx="23577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E4FF77"/>
              </a:solidFill>
              <a:latin typeface="Public Sans ExtraLight"/>
              <a:ea typeface="Public Sans ExtraLight"/>
              <a:cs typeface="Public Sans ExtraLight"/>
              <a:sym typeface="Public Sans ExtraLight"/>
            </a:endParaRPr>
          </a:p>
        </p:txBody>
      </p:sp>
      <p:sp>
        <p:nvSpPr>
          <p:cNvPr id="408" name="Google Shape;408;p36"/>
          <p:cNvSpPr txBox="1"/>
          <p:nvPr/>
        </p:nvSpPr>
        <p:spPr>
          <a:xfrm>
            <a:off x="3538350" y="3428963"/>
            <a:ext cx="23577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Public Sans ExtraLight"/>
              <a:ea typeface="Public Sans ExtraLight"/>
              <a:cs typeface="Public Sans ExtraLight"/>
              <a:sym typeface="Public Sans ExtraLight"/>
            </a:endParaRPr>
          </a:p>
        </p:txBody>
      </p:sp>
      <p:sp>
        <p:nvSpPr>
          <p:cNvPr id="409" name="Google Shape;409;p36"/>
          <p:cNvSpPr txBox="1"/>
          <p:nvPr/>
        </p:nvSpPr>
        <p:spPr>
          <a:xfrm>
            <a:off x="8519108" y="3576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E4FF77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410" name="Google Shape;410;p36"/>
          <p:cNvSpPr txBox="1"/>
          <p:nvPr/>
        </p:nvSpPr>
        <p:spPr>
          <a:xfrm>
            <a:off x="7574400" y="47150"/>
            <a:ext cx="16458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FFFFFF"/>
              </a:solidFill>
              <a:latin typeface="Public Sans ExtraLight"/>
              <a:ea typeface="Public Sans ExtraLight"/>
              <a:cs typeface="Public Sans ExtraLight"/>
              <a:sym typeface="Public Sans ExtraLight"/>
            </a:endParaRPr>
          </a:p>
        </p:txBody>
      </p:sp>
      <p:pic>
        <p:nvPicPr>
          <p:cNvPr id="411" name="Google Shape;411;p3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3820" y="2055450"/>
            <a:ext cx="5096392" cy="5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36"/>
          <p:cNvSpPr>
            <a:spLocks noGrp="1"/>
          </p:cNvSpPr>
          <p:nvPr>
            <p:ph type="pic" idx="2"/>
          </p:nvPr>
        </p:nvSpPr>
        <p:spPr>
          <a:xfrm>
            <a:off x="2391300" y="2954700"/>
            <a:ext cx="832500" cy="8325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413" name="Google Shape;413;p36"/>
          <p:cNvSpPr txBox="1"/>
          <p:nvPr/>
        </p:nvSpPr>
        <p:spPr>
          <a:xfrm>
            <a:off x="4876800" y="2968350"/>
            <a:ext cx="23577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FFFFFF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Learn more, visit our website:</a:t>
            </a:r>
            <a:endParaRPr sz="1000">
              <a:solidFill>
                <a:schemeClr val="accent1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u="sng">
                <a:solidFill>
                  <a:schemeClr val="accent1"/>
                </a:solidFill>
                <a:latin typeface="Red Hat Display SemiBold"/>
                <a:ea typeface="Red Hat Display SemiBold"/>
                <a:cs typeface="Red Hat Display SemiBold"/>
                <a:sym typeface="Red Hat Display SemiBol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momentslab.com</a:t>
            </a:r>
            <a:endParaRPr sz="1000">
              <a:solidFill>
                <a:schemeClr val="accent1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414" name="Google Shape;414;p36"/>
          <p:cNvSpPr txBox="1"/>
          <p:nvPr/>
        </p:nvSpPr>
        <p:spPr>
          <a:xfrm>
            <a:off x="4876800" y="3428975"/>
            <a:ext cx="23577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FFFFFF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Or follow us on LinkedIn:</a:t>
            </a:r>
            <a:endParaRPr sz="1000">
              <a:solidFill>
                <a:schemeClr val="accent1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u="sng">
                <a:solidFill>
                  <a:schemeClr val="accent1"/>
                </a:solidFill>
                <a:latin typeface="Red Hat Display SemiBold"/>
                <a:ea typeface="Red Hat Display SemiBold"/>
                <a:cs typeface="Red Hat Display SemiBold"/>
                <a:sym typeface="Red Hat Display SemiBol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linkedin.com/company/momentslab</a:t>
            </a:r>
            <a:endParaRPr sz="1000">
              <a:solidFill>
                <a:schemeClr val="accent1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415" name="Google Shape;415;p36"/>
          <p:cNvSpPr txBox="1"/>
          <p:nvPr/>
        </p:nvSpPr>
        <p:spPr>
          <a:xfrm>
            <a:off x="3558200" y="2966975"/>
            <a:ext cx="6789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416" name="Google Shape;416;p36"/>
          <p:cNvSpPr txBox="1">
            <a:spLocks noGrp="1"/>
          </p:cNvSpPr>
          <p:nvPr>
            <p:ph type="subTitle" idx="1"/>
          </p:nvPr>
        </p:nvSpPr>
        <p:spPr>
          <a:xfrm>
            <a:off x="3326425" y="2959150"/>
            <a:ext cx="1432800" cy="3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"/>
              <a:buNone/>
              <a:defRPr sz="10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36"/>
          <p:cNvSpPr txBox="1">
            <a:spLocks noGrp="1"/>
          </p:cNvSpPr>
          <p:nvPr>
            <p:ph type="subTitle" idx="3"/>
          </p:nvPr>
        </p:nvSpPr>
        <p:spPr>
          <a:xfrm>
            <a:off x="3326550" y="3272050"/>
            <a:ext cx="1432800" cy="3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18" name="Google Shape;418;p36"/>
          <p:cNvSpPr txBox="1">
            <a:spLocks noGrp="1"/>
          </p:cNvSpPr>
          <p:nvPr>
            <p:ph type="subTitle" idx="4"/>
          </p:nvPr>
        </p:nvSpPr>
        <p:spPr>
          <a:xfrm>
            <a:off x="3326550" y="3584950"/>
            <a:ext cx="1432800" cy="3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ublic Sans"/>
              <a:buNone/>
              <a:defRPr sz="10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style">
  <p:cSld name="Freestyle"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29002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 Layout 1">
    <p:bg>
      <p:bgPr>
        <a:solidFill>
          <a:schemeClr val="dk1"/>
        </a:solidFill>
        <a:effectLst/>
      </p:bgPr>
    </p:bg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040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ublic Sans"/>
              <a:buChar char="●"/>
              <a:defRPr sz="1800"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"/>
              <a:buChar char="○"/>
              <a:defRPr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"/>
              <a:buChar char="■"/>
              <a:defRPr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"/>
              <a:buChar char="●"/>
              <a:defRPr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"/>
              <a:buChar char="○"/>
              <a:defRPr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"/>
              <a:buChar char="■"/>
              <a:defRPr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"/>
              <a:buChar char="●"/>
              <a:defRPr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"/>
              <a:buChar char="○"/>
              <a:defRPr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"/>
              <a:buChar char="■"/>
              <a:defRPr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3" r:id="rId4"/>
    <p:sldLayoutId id="2147483654" r:id="rId5"/>
    <p:sldLayoutId id="2147483655" r:id="rId6"/>
    <p:sldLayoutId id="2147483657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7" r:id="rId15"/>
    <p:sldLayoutId id="2147483668" r:id="rId16"/>
    <p:sldLayoutId id="2147483670" r:id="rId17"/>
    <p:sldLayoutId id="2147483674" r:id="rId18"/>
    <p:sldLayoutId id="2147483679" r:id="rId19"/>
    <p:sldLayoutId id="2147483682" r:id="rId20"/>
    <p:sldLayoutId id="2147483690" r:id="rId21"/>
    <p:sldLayoutId id="2147483691" r:id="rId2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0.png"/><Relationship Id="rId5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8.png"/><Relationship Id="rId11" Type="http://schemas.openxmlformats.org/officeDocument/2006/relationships/image" Target="../media/image38.png"/><Relationship Id="rId5" Type="http://schemas.openxmlformats.org/officeDocument/2006/relationships/image" Target="../media/image27.png"/><Relationship Id="rId15" Type="http://schemas.openxmlformats.org/officeDocument/2006/relationships/image" Target="../media/image24.png"/><Relationship Id="rId10" Type="http://schemas.openxmlformats.org/officeDocument/2006/relationships/image" Target="../media/image37.png"/><Relationship Id="rId4" Type="http://schemas.openxmlformats.org/officeDocument/2006/relationships/image" Target="../media/image33.png"/><Relationship Id="rId9" Type="http://schemas.openxmlformats.org/officeDocument/2006/relationships/image" Target="../media/image36.png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24.png"/><Relationship Id="rId2" Type="http://schemas.openxmlformats.org/officeDocument/2006/relationships/image" Target="../media/image41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hyperlink" Target="https://play.google.com/store/apps/details?id=com.newsbridge.professional&amp;hl=fr&amp;gl=US" TargetMode="External"/><Relationship Id="rId15" Type="http://schemas.openxmlformats.org/officeDocument/2006/relationships/image" Target="../media/image28.png"/><Relationship Id="rId10" Type="http://schemas.openxmlformats.org/officeDocument/2006/relationships/image" Target="../media/image47.png"/><Relationship Id="rId4" Type="http://schemas.openxmlformats.org/officeDocument/2006/relationships/hyperlink" Target="https://apps.apple.com/tt/app/newsbridge/id1153721596" TargetMode="External"/><Relationship Id="rId9" Type="http://schemas.openxmlformats.org/officeDocument/2006/relationships/image" Target="../media/image46.png"/><Relationship Id="rId1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2.png"/><Relationship Id="rId7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18" Type="http://schemas.openxmlformats.org/officeDocument/2006/relationships/image" Target="../media/image22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" Type="http://schemas.openxmlformats.org/officeDocument/2006/relationships/image" Target="../media/image55.png"/><Relationship Id="rId16" Type="http://schemas.openxmlformats.org/officeDocument/2006/relationships/image" Target="../media/image6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10" Type="http://schemas.openxmlformats.org/officeDocument/2006/relationships/image" Target="../media/image63.png"/><Relationship Id="rId19" Type="http://schemas.openxmlformats.org/officeDocument/2006/relationships/image" Target="../media/image24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72.png"/><Relationship Id="rId7" Type="http://schemas.openxmlformats.org/officeDocument/2006/relationships/image" Target="../media/image7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2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77.png"/><Relationship Id="rId7" Type="http://schemas.openxmlformats.org/officeDocument/2006/relationships/image" Target="../media/image22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18" Type="http://schemas.openxmlformats.org/officeDocument/2006/relationships/image" Target="../media/image95.png"/><Relationship Id="rId3" Type="http://schemas.microsoft.com/office/2007/relationships/hdphoto" Target="../media/hdphoto1.wdp"/><Relationship Id="rId21" Type="http://schemas.openxmlformats.org/officeDocument/2006/relationships/image" Target="../media/image22.png"/><Relationship Id="rId7" Type="http://schemas.openxmlformats.org/officeDocument/2006/relationships/image" Target="../media/image84.jpeg"/><Relationship Id="rId12" Type="http://schemas.openxmlformats.org/officeDocument/2006/relationships/image" Target="../media/image89.png"/><Relationship Id="rId17" Type="http://schemas.openxmlformats.org/officeDocument/2006/relationships/image" Target="../media/image94.png"/><Relationship Id="rId2" Type="http://schemas.openxmlformats.org/officeDocument/2006/relationships/image" Target="../media/image81.png"/><Relationship Id="rId16" Type="http://schemas.openxmlformats.org/officeDocument/2006/relationships/image" Target="../media/image93.png"/><Relationship Id="rId20" Type="http://schemas.openxmlformats.org/officeDocument/2006/relationships/image" Target="../media/image9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5" Type="http://schemas.openxmlformats.org/officeDocument/2006/relationships/image" Target="../media/image92.png"/><Relationship Id="rId10" Type="http://schemas.openxmlformats.org/officeDocument/2006/relationships/image" Target="../media/image87.png"/><Relationship Id="rId19" Type="http://schemas.openxmlformats.org/officeDocument/2006/relationships/image" Target="../media/image96.png"/><Relationship Id="rId4" Type="http://schemas.microsoft.com/office/2007/relationships/hdphoto" Target="../media/hdphoto2.wdp"/><Relationship Id="rId9" Type="http://schemas.openxmlformats.org/officeDocument/2006/relationships/image" Target="../media/image86.png"/><Relationship Id="rId14" Type="http://schemas.openxmlformats.org/officeDocument/2006/relationships/image" Target="../media/image91.png"/><Relationship Id="rId22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86.png"/><Relationship Id="rId7" Type="http://schemas.openxmlformats.org/officeDocument/2006/relationships/image" Target="../media/image99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98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0.png"/><Relationship Id="rId18" Type="http://schemas.openxmlformats.org/officeDocument/2006/relationships/image" Target="../media/image115.png"/><Relationship Id="rId26" Type="http://schemas.openxmlformats.org/officeDocument/2006/relationships/image" Target="../media/image123.png"/><Relationship Id="rId39" Type="http://schemas.openxmlformats.org/officeDocument/2006/relationships/image" Target="../media/image22.png"/><Relationship Id="rId21" Type="http://schemas.openxmlformats.org/officeDocument/2006/relationships/image" Target="../media/image118.png"/><Relationship Id="rId34" Type="http://schemas.openxmlformats.org/officeDocument/2006/relationships/image" Target="../media/image131.png"/><Relationship Id="rId7" Type="http://schemas.openxmlformats.org/officeDocument/2006/relationships/image" Target="../media/image104.png"/><Relationship Id="rId12" Type="http://schemas.openxmlformats.org/officeDocument/2006/relationships/image" Target="../media/image109.png"/><Relationship Id="rId17" Type="http://schemas.openxmlformats.org/officeDocument/2006/relationships/image" Target="../media/image114.png"/><Relationship Id="rId25" Type="http://schemas.openxmlformats.org/officeDocument/2006/relationships/image" Target="../media/image122.png"/><Relationship Id="rId33" Type="http://schemas.openxmlformats.org/officeDocument/2006/relationships/image" Target="../media/image130.png"/><Relationship Id="rId38" Type="http://schemas.openxmlformats.org/officeDocument/2006/relationships/image" Target="../media/image88.png"/><Relationship Id="rId2" Type="http://schemas.openxmlformats.org/officeDocument/2006/relationships/image" Target="../media/image71.png"/><Relationship Id="rId16" Type="http://schemas.openxmlformats.org/officeDocument/2006/relationships/image" Target="../media/image113.png"/><Relationship Id="rId20" Type="http://schemas.openxmlformats.org/officeDocument/2006/relationships/image" Target="../media/image117.png"/><Relationship Id="rId29" Type="http://schemas.openxmlformats.org/officeDocument/2006/relationships/image" Target="../media/image12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03.png"/><Relationship Id="rId11" Type="http://schemas.openxmlformats.org/officeDocument/2006/relationships/image" Target="../media/image108.jpeg"/><Relationship Id="rId24" Type="http://schemas.openxmlformats.org/officeDocument/2006/relationships/image" Target="../media/image121.png"/><Relationship Id="rId32" Type="http://schemas.openxmlformats.org/officeDocument/2006/relationships/image" Target="../media/image129.png"/><Relationship Id="rId37" Type="http://schemas.openxmlformats.org/officeDocument/2006/relationships/image" Target="../media/image134.png"/><Relationship Id="rId40" Type="http://schemas.openxmlformats.org/officeDocument/2006/relationships/image" Target="../media/image24.png"/><Relationship Id="rId5" Type="http://schemas.openxmlformats.org/officeDocument/2006/relationships/image" Target="../media/image102.png"/><Relationship Id="rId15" Type="http://schemas.openxmlformats.org/officeDocument/2006/relationships/image" Target="../media/image112.png"/><Relationship Id="rId23" Type="http://schemas.openxmlformats.org/officeDocument/2006/relationships/image" Target="../media/image120.png"/><Relationship Id="rId28" Type="http://schemas.openxmlformats.org/officeDocument/2006/relationships/image" Target="../media/image125.png"/><Relationship Id="rId36" Type="http://schemas.openxmlformats.org/officeDocument/2006/relationships/image" Target="../media/image133.png"/><Relationship Id="rId10" Type="http://schemas.openxmlformats.org/officeDocument/2006/relationships/image" Target="../media/image107.png"/><Relationship Id="rId19" Type="http://schemas.openxmlformats.org/officeDocument/2006/relationships/image" Target="../media/image116.png"/><Relationship Id="rId31" Type="http://schemas.openxmlformats.org/officeDocument/2006/relationships/image" Target="../media/image128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Relationship Id="rId14" Type="http://schemas.openxmlformats.org/officeDocument/2006/relationships/image" Target="../media/image111.png"/><Relationship Id="rId22" Type="http://schemas.openxmlformats.org/officeDocument/2006/relationships/image" Target="../media/image119.png"/><Relationship Id="rId27" Type="http://schemas.openxmlformats.org/officeDocument/2006/relationships/image" Target="../media/image124.png"/><Relationship Id="rId30" Type="http://schemas.openxmlformats.org/officeDocument/2006/relationships/image" Target="../media/image127.png"/><Relationship Id="rId35" Type="http://schemas.openxmlformats.org/officeDocument/2006/relationships/image" Target="../media/image132.png"/><Relationship Id="rId8" Type="http://schemas.openxmlformats.org/officeDocument/2006/relationships/image" Target="../media/image105.png"/><Relationship Id="rId3" Type="http://schemas.openxmlformats.org/officeDocument/2006/relationships/image" Target="../media/image10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72.png"/><Relationship Id="rId7" Type="http://schemas.openxmlformats.org/officeDocument/2006/relationships/image" Target="../media/image13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5.png"/><Relationship Id="rId5" Type="http://schemas.openxmlformats.org/officeDocument/2006/relationships/image" Target="../media/image52.png"/><Relationship Id="rId10" Type="http://schemas.openxmlformats.org/officeDocument/2006/relationships/image" Target="../media/image24.png"/><Relationship Id="rId4" Type="http://schemas.openxmlformats.org/officeDocument/2006/relationships/image" Target="../media/image135.png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microsoft.com/office/2007/relationships/hdphoto" Target="../media/hdphoto4.wdp"/><Relationship Id="rId18" Type="http://schemas.openxmlformats.org/officeDocument/2006/relationships/image" Target="../media/image24.png"/><Relationship Id="rId3" Type="http://schemas.openxmlformats.org/officeDocument/2006/relationships/image" Target="../media/image52.png"/><Relationship Id="rId7" Type="http://schemas.openxmlformats.org/officeDocument/2006/relationships/image" Target="../media/image139.png"/><Relationship Id="rId12" Type="http://schemas.microsoft.com/office/2007/relationships/hdphoto" Target="../media/hdphoto3.wdp"/><Relationship Id="rId17" Type="http://schemas.openxmlformats.org/officeDocument/2006/relationships/image" Target="../media/image22.png"/><Relationship Id="rId2" Type="http://schemas.openxmlformats.org/officeDocument/2006/relationships/image" Target="../media/image82.png"/><Relationship Id="rId16" Type="http://schemas.openxmlformats.org/officeDocument/2006/relationships/image" Target="../media/image1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38.png"/><Relationship Id="rId11" Type="http://schemas.openxmlformats.org/officeDocument/2006/relationships/image" Target="../media/image143.png"/><Relationship Id="rId5" Type="http://schemas.openxmlformats.org/officeDocument/2006/relationships/image" Target="../media/image88.png"/><Relationship Id="rId15" Type="http://schemas.openxmlformats.org/officeDocument/2006/relationships/image" Target="../media/image145.png"/><Relationship Id="rId10" Type="http://schemas.openxmlformats.org/officeDocument/2006/relationships/image" Target="../media/image142.png"/><Relationship Id="rId4" Type="http://schemas.openxmlformats.org/officeDocument/2006/relationships/image" Target="../media/image86.png"/><Relationship Id="rId9" Type="http://schemas.openxmlformats.org/officeDocument/2006/relationships/image" Target="../media/image141.png"/><Relationship Id="rId14" Type="http://schemas.openxmlformats.org/officeDocument/2006/relationships/image" Target="../media/image14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52.png"/><Relationship Id="rId7" Type="http://schemas.openxmlformats.org/officeDocument/2006/relationships/image" Target="../media/image2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8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55.png"/><Relationship Id="rId18" Type="http://schemas.openxmlformats.org/officeDocument/2006/relationships/image" Target="../media/image160.png"/><Relationship Id="rId26" Type="http://schemas.openxmlformats.org/officeDocument/2006/relationships/image" Target="../media/image22.png"/><Relationship Id="rId3" Type="http://schemas.openxmlformats.org/officeDocument/2006/relationships/image" Target="../media/image52.png"/><Relationship Id="rId21" Type="http://schemas.openxmlformats.org/officeDocument/2006/relationships/image" Target="../media/image163.png"/><Relationship Id="rId7" Type="http://schemas.openxmlformats.org/officeDocument/2006/relationships/image" Target="../media/image150.png"/><Relationship Id="rId12" Type="http://schemas.openxmlformats.org/officeDocument/2006/relationships/image" Target="../media/image154.png"/><Relationship Id="rId17" Type="http://schemas.openxmlformats.org/officeDocument/2006/relationships/image" Target="../media/image159.png"/><Relationship Id="rId25" Type="http://schemas.openxmlformats.org/officeDocument/2006/relationships/image" Target="../media/image166.png"/><Relationship Id="rId2" Type="http://schemas.openxmlformats.org/officeDocument/2006/relationships/image" Target="../media/image71.png"/><Relationship Id="rId16" Type="http://schemas.openxmlformats.org/officeDocument/2006/relationships/image" Target="../media/image158.png"/><Relationship Id="rId20" Type="http://schemas.openxmlformats.org/officeDocument/2006/relationships/image" Target="../media/image162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49.png"/><Relationship Id="rId11" Type="http://schemas.openxmlformats.org/officeDocument/2006/relationships/image" Target="../media/image153.png"/><Relationship Id="rId24" Type="http://schemas.openxmlformats.org/officeDocument/2006/relationships/image" Target="../media/image165.png"/><Relationship Id="rId5" Type="http://schemas.openxmlformats.org/officeDocument/2006/relationships/image" Target="../media/image101.png"/><Relationship Id="rId15" Type="http://schemas.openxmlformats.org/officeDocument/2006/relationships/image" Target="../media/image157.png"/><Relationship Id="rId23" Type="http://schemas.openxmlformats.org/officeDocument/2006/relationships/image" Target="../media/image164.png"/><Relationship Id="rId10" Type="http://schemas.openxmlformats.org/officeDocument/2006/relationships/image" Target="../media/image152.png"/><Relationship Id="rId19" Type="http://schemas.openxmlformats.org/officeDocument/2006/relationships/image" Target="../media/image161.png"/><Relationship Id="rId4" Type="http://schemas.openxmlformats.org/officeDocument/2006/relationships/image" Target="../media/image88.png"/><Relationship Id="rId9" Type="http://schemas.openxmlformats.org/officeDocument/2006/relationships/image" Target="../media/image151.png"/><Relationship Id="rId14" Type="http://schemas.openxmlformats.org/officeDocument/2006/relationships/image" Target="../media/image156.png"/><Relationship Id="rId22" Type="http://schemas.openxmlformats.org/officeDocument/2006/relationships/image" Target="../media/image105.png"/><Relationship Id="rId27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168.png"/><Relationship Id="rId7" Type="http://schemas.openxmlformats.org/officeDocument/2006/relationships/image" Target="../media/image166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69.png"/><Relationship Id="rId11" Type="http://schemas.openxmlformats.org/officeDocument/2006/relationships/image" Target="../media/image24.png"/><Relationship Id="rId5" Type="http://schemas.openxmlformats.org/officeDocument/2006/relationships/image" Target="../media/image71.png"/><Relationship Id="rId10" Type="http://schemas.openxmlformats.org/officeDocument/2006/relationships/image" Target="../media/image22.png"/><Relationship Id="rId4" Type="http://schemas.openxmlformats.org/officeDocument/2006/relationships/image" Target="../media/image88.png"/><Relationship Id="rId9" Type="http://schemas.openxmlformats.org/officeDocument/2006/relationships/image" Target="../media/image17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3.png"/><Relationship Id="rId7" Type="http://schemas.openxmlformats.org/officeDocument/2006/relationships/image" Target="../media/image176.jpe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75.png"/><Relationship Id="rId5" Type="http://schemas.openxmlformats.org/officeDocument/2006/relationships/image" Target="../media/image86.png"/><Relationship Id="rId4" Type="http://schemas.openxmlformats.org/officeDocument/2006/relationships/image" Target="../media/image174.png"/><Relationship Id="rId9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86.png"/><Relationship Id="rId7" Type="http://schemas.openxmlformats.org/officeDocument/2006/relationships/image" Target="../media/image99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98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Relationship Id="rId9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13" Type="http://schemas.openxmlformats.org/officeDocument/2006/relationships/image" Target="../media/image88.png"/><Relationship Id="rId3" Type="http://schemas.openxmlformats.org/officeDocument/2006/relationships/image" Target="../media/image178.png"/><Relationship Id="rId7" Type="http://schemas.openxmlformats.org/officeDocument/2006/relationships/image" Target="../media/image182.png"/><Relationship Id="rId12" Type="http://schemas.openxmlformats.org/officeDocument/2006/relationships/image" Target="../media/image187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81.png"/><Relationship Id="rId11" Type="http://schemas.openxmlformats.org/officeDocument/2006/relationships/image" Target="../media/image186.png"/><Relationship Id="rId5" Type="http://schemas.openxmlformats.org/officeDocument/2006/relationships/image" Target="../media/image180.png"/><Relationship Id="rId15" Type="http://schemas.openxmlformats.org/officeDocument/2006/relationships/image" Target="../media/image24.png"/><Relationship Id="rId10" Type="http://schemas.openxmlformats.org/officeDocument/2006/relationships/image" Target="../media/image185.png"/><Relationship Id="rId4" Type="http://schemas.openxmlformats.org/officeDocument/2006/relationships/image" Target="../media/image179.png"/><Relationship Id="rId9" Type="http://schemas.openxmlformats.org/officeDocument/2006/relationships/image" Target="../media/image184.png"/><Relationship Id="rId1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png"/><Relationship Id="rId3" Type="http://schemas.openxmlformats.org/officeDocument/2006/relationships/image" Target="../media/image188.png"/><Relationship Id="rId7" Type="http://schemas.openxmlformats.org/officeDocument/2006/relationships/image" Target="../media/image177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91.png"/><Relationship Id="rId11" Type="http://schemas.openxmlformats.org/officeDocument/2006/relationships/image" Target="../media/image24.png"/><Relationship Id="rId5" Type="http://schemas.openxmlformats.org/officeDocument/2006/relationships/image" Target="../media/image190.png"/><Relationship Id="rId10" Type="http://schemas.openxmlformats.org/officeDocument/2006/relationships/image" Target="../media/image22.png"/><Relationship Id="rId4" Type="http://schemas.openxmlformats.org/officeDocument/2006/relationships/image" Target="../media/image189.png"/><Relationship Id="rId9" Type="http://schemas.openxmlformats.org/officeDocument/2006/relationships/image" Target="../media/image8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png"/><Relationship Id="rId3" Type="http://schemas.openxmlformats.org/officeDocument/2006/relationships/image" Target="../media/image72.png"/><Relationship Id="rId7" Type="http://schemas.openxmlformats.org/officeDocument/2006/relationships/image" Target="../media/image193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5.png"/><Relationship Id="rId5" Type="http://schemas.openxmlformats.org/officeDocument/2006/relationships/image" Target="../media/image52.png"/><Relationship Id="rId10" Type="http://schemas.openxmlformats.org/officeDocument/2006/relationships/image" Target="../media/image24.png"/><Relationship Id="rId4" Type="http://schemas.openxmlformats.org/officeDocument/2006/relationships/image" Target="../media/image135.png"/><Relationship Id="rId9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99.png"/><Relationship Id="rId18" Type="http://schemas.openxmlformats.org/officeDocument/2006/relationships/image" Target="../media/image24.png"/><Relationship Id="rId3" Type="http://schemas.openxmlformats.org/officeDocument/2006/relationships/image" Target="../media/image52.png"/><Relationship Id="rId7" Type="http://schemas.openxmlformats.org/officeDocument/2006/relationships/image" Target="../media/image143.png"/><Relationship Id="rId12" Type="http://schemas.openxmlformats.org/officeDocument/2006/relationships/image" Target="../media/image198.png"/><Relationship Id="rId17" Type="http://schemas.openxmlformats.org/officeDocument/2006/relationships/image" Target="../media/image22.png"/><Relationship Id="rId2" Type="http://schemas.openxmlformats.org/officeDocument/2006/relationships/image" Target="../media/image82.png"/><Relationship Id="rId16" Type="http://schemas.openxmlformats.org/officeDocument/2006/relationships/image" Target="../media/image202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8.png"/><Relationship Id="rId11" Type="http://schemas.openxmlformats.org/officeDocument/2006/relationships/image" Target="../media/image197.png"/><Relationship Id="rId5" Type="http://schemas.openxmlformats.org/officeDocument/2006/relationships/image" Target="../media/image86.png"/><Relationship Id="rId15" Type="http://schemas.openxmlformats.org/officeDocument/2006/relationships/image" Target="../media/image201.png"/><Relationship Id="rId10" Type="http://schemas.openxmlformats.org/officeDocument/2006/relationships/image" Target="../media/image196.png"/><Relationship Id="rId4" Type="http://schemas.openxmlformats.org/officeDocument/2006/relationships/image" Target="../media/image195.png"/><Relationship Id="rId9" Type="http://schemas.microsoft.com/office/2007/relationships/hdphoto" Target="../media/hdphoto5.wdp"/><Relationship Id="rId14" Type="http://schemas.openxmlformats.org/officeDocument/2006/relationships/image" Target="../media/image20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52.png"/><Relationship Id="rId7" Type="http://schemas.openxmlformats.org/officeDocument/2006/relationships/image" Target="../media/image2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8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13" Type="http://schemas.openxmlformats.org/officeDocument/2006/relationships/image" Target="../media/image211.png"/><Relationship Id="rId18" Type="http://schemas.openxmlformats.org/officeDocument/2006/relationships/image" Target="../media/image22.png"/><Relationship Id="rId3" Type="http://schemas.openxmlformats.org/officeDocument/2006/relationships/image" Target="../media/image52.png"/><Relationship Id="rId7" Type="http://schemas.openxmlformats.org/officeDocument/2006/relationships/image" Target="../media/image205.png"/><Relationship Id="rId12" Type="http://schemas.openxmlformats.org/officeDocument/2006/relationships/image" Target="../media/image210.png"/><Relationship Id="rId17" Type="http://schemas.openxmlformats.org/officeDocument/2006/relationships/image" Target="../media/image215.png"/><Relationship Id="rId2" Type="http://schemas.openxmlformats.org/officeDocument/2006/relationships/image" Target="../media/image203.png"/><Relationship Id="rId16" Type="http://schemas.openxmlformats.org/officeDocument/2006/relationships/image" Target="../media/image21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04.png"/><Relationship Id="rId11" Type="http://schemas.openxmlformats.org/officeDocument/2006/relationships/image" Target="../media/image209.png"/><Relationship Id="rId5" Type="http://schemas.openxmlformats.org/officeDocument/2006/relationships/image" Target="../media/image71.png"/><Relationship Id="rId15" Type="http://schemas.openxmlformats.org/officeDocument/2006/relationships/image" Target="../media/image213.png"/><Relationship Id="rId10" Type="http://schemas.openxmlformats.org/officeDocument/2006/relationships/image" Target="../media/image208.png"/><Relationship Id="rId19" Type="http://schemas.openxmlformats.org/officeDocument/2006/relationships/image" Target="../media/image24.png"/><Relationship Id="rId4" Type="http://schemas.openxmlformats.org/officeDocument/2006/relationships/image" Target="../media/image88.png"/><Relationship Id="rId9" Type="http://schemas.openxmlformats.org/officeDocument/2006/relationships/image" Target="../media/image207.png"/><Relationship Id="rId14" Type="http://schemas.openxmlformats.org/officeDocument/2006/relationships/image" Target="../media/image21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image" Target="../media/image217.png"/><Relationship Id="rId7" Type="http://schemas.openxmlformats.org/officeDocument/2006/relationships/image" Target="../media/image219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71.png"/><Relationship Id="rId11" Type="http://schemas.openxmlformats.org/officeDocument/2006/relationships/image" Target="../media/image24.png"/><Relationship Id="rId5" Type="http://schemas.openxmlformats.org/officeDocument/2006/relationships/image" Target="../media/image170.png"/><Relationship Id="rId10" Type="http://schemas.openxmlformats.org/officeDocument/2006/relationships/image" Target="../media/image22.png"/><Relationship Id="rId4" Type="http://schemas.openxmlformats.org/officeDocument/2006/relationships/image" Target="../media/image218.png"/><Relationship Id="rId9" Type="http://schemas.openxmlformats.org/officeDocument/2006/relationships/image" Target="../media/image20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73.png"/><Relationship Id="rId7" Type="http://schemas.openxmlformats.org/officeDocument/2006/relationships/image" Target="../media/image222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2.png"/><Relationship Id="rId5" Type="http://schemas.openxmlformats.org/officeDocument/2006/relationships/image" Target="../media/image71.png"/><Relationship Id="rId4" Type="http://schemas.openxmlformats.org/officeDocument/2006/relationships/image" Target="../media/image221.png"/><Relationship Id="rId9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4.png"/><Relationship Id="rId3" Type="http://schemas.openxmlformats.org/officeDocument/2006/relationships/image" Target="../media/image72.png"/><Relationship Id="rId7" Type="http://schemas.openxmlformats.org/officeDocument/2006/relationships/image" Target="../media/image22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5.png"/><Relationship Id="rId5" Type="http://schemas.openxmlformats.org/officeDocument/2006/relationships/image" Target="../media/image52.png"/><Relationship Id="rId10" Type="http://schemas.openxmlformats.org/officeDocument/2006/relationships/image" Target="../media/image24.png"/><Relationship Id="rId4" Type="http://schemas.openxmlformats.org/officeDocument/2006/relationships/image" Target="../media/image135.png"/><Relationship Id="rId9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25.png"/><Relationship Id="rId7" Type="http://schemas.openxmlformats.org/officeDocument/2006/relationships/image" Target="../media/image99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98.png"/><Relationship Id="rId5" Type="http://schemas.openxmlformats.org/officeDocument/2006/relationships/image" Target="../media/image88.png"/><Relationship Id="rId4" Type="http://schemas.openxmlformats.org/officeDocument/2006/relationships/image" Target="../media/image226.png"/><Relationship Id="rId9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13" Type="http://schemas.openxmlformats.org/officeDocument/2006/relationships/image" Target="../media/image235.png"/><Relationship Id="rId18" Type="http://schemas.openxmlformats.org/officeDocument/2006/relationships/image" Target="../media/image240.png"/><Relationship Id="rId26" Type="http://schemas.openxmlformats.org/officeDocument/2006/relationships/image" Target="../media/image22.png"/><Relationship Id="rId3" Type="http://schemas.openxmlformats.org/officeDocument/2006/relationships/image" Target="../media/image187.png"/><Relationship Id="rId21" Type="http://schemas.openxmlformats.org/officeDocument/2006/relationships/image" Target="../media/image243.png"/><Relationship Id="rId7" Type="http://schemas.openxmlformats.org/officeDocument/2006/relationships/image" Target="../media/image229.png"/><Relationship Id="rId12" Type="http://schemas.openxmlformats.org/officeDocument/2006/relationships/image" Target="../media/image234.png"/><Relationship Id="rId17" Type="http://schemas.openxmlformats.org/officeDocument/2006/relationships/image" Target="../media/image239.png"/><Relationship Id="rId25" Type="http://schemas.openxmlformats.org/officeDocument/2006/relationships/image" Target="../media/image15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38.png"/><Relationship Id="rId20" Type="http://schemas.openxmlformats.org/officeDocument/2006/relationships/image" Target="../media/image242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28.png"/><Relationship Id="rId11" Type="http://schemas.openxmlformats.org/officeDocument/2006/relationships/image" Target="../media/image233.png"/><Relationship Id="rId24" Type="http://schemas.openxmlformats.org/officeDocument/2006/relationships/image" Target="../media/image246.png"/><Relationship Id="rId5" Type="http://schemas.openxmlformats.org/officeDocument/2006/relationships/image" Target="../media/image227.png"/><Relationship Id="rId15" Type="http://schemas.openxmlformats.org/officeDocument/2006/relationships/image" Target="../media/image237.png"/><Relationship Id="rId23" Type="http://schemas.openxmlformats.org/officeDocument/2006/relationships/image" Target="../media/image245.png"/><Relationship Id="rId10" Type="http://schemas.openxmlformats.org/officeDocument/2006/relationships/image" Target="../media/image232.png"/><Relationship Id="rId19" Type="http://schemas.openxmlformats.org/officeDocument/2006/relationships/image" Target="../media/image241.png"/><Relationship Id="rId4" Type="http://schemas.openxmlformats.org/officeDocument/2006/relationships/image" Target="../media/image88.png"/><Relationship Id="rId9" Type="http://schemas.openxmlformats.org/officeDocument/2006/relationships/image" Target="../media/image231.png"/><Relationship Id="rId14" Type="http://schemas.openxmlformats.org/officeDocument/2006/relationships/image" Target="../media/image236.png"/><Relationship Id="rId22" Type="http://schemas.openxmlformats.org/officeDocument/2006/relationships/image" Target="../media/image244.png"/><Relationship Id="rId27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omentslab.com/customer-stories/le-parisien-adopts-newsbridges-ai-powered-media-hub" TargetMode="External"/><Relationship Id="rId13" Type="http://schemas.openxmlformats.org/officeDocument/2006/relationships/image" Target="../media/image253.png"/><Relationship Id="rId18" Type="http://schemas.openxmlformats.org/officeDocument/2006/relationships/image" Target="../media/image257.png"/><Relationship Id="rId3" Type="http://schemas.openxmlformats.org/officeDocument/2006/relationships/image" Target="../media/image247.png"/><Relationship Id="rId21" Type="http://schemas.openxmlformats.org/officeDocument/2006/relationships/image" Target="../media/image260.png"/><Relationship Id="rId7" Type="http://schemas.openxmlformats.org/officeDocument/2006/relationships/image" Target="../media/image249.png"/><Relationship Id="rId12" Type="http://schemas.openxmlformats.org/officeDocument/2006/relationships/image" Target="../media/image252.png"/><Relationship Id="rId17" Type="http://schemas.openxmlformats.org/officeDocument/2006/relationships/image" Target="../media/image256.jpeg"/><Relationship Id="rId25" Type="http://schemas.openxmlformats.org/officeDocument/2006/relationships/image" Target="../media/image24.png"/><Relationship Id="rId2" Type="http://schemas.openxmlformats.org/officeDocument/2006/relationships/image" Target="../media/image216.png"/><Relationship Id="rId16" Type="http://schemas.openxmlformats.org/officeDocument/2006/relationships/hyperlink" Target="https://www.momentslab.com/customer-stories/newsbridge-afp-webinar-cloud-based-production-during-confinement" TargetMode="External"/><Relationship Id="rId20" Type="http://schemas.openxmlformats.org/officeDocument/2006/relationships/image" Target="../media/image259.png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www.momentslab.com/customer-stories/tf1-group-partners-with-newsbridge-tf1-media-gallery-platform" TargetMode="External"/><Relationship Id="rId11" Type="http://schemas.openxmlformats.org/officeDocument/2006/relationships/image" Target="../media/image251.jpeg"/><Relationship Id="rId24" Type="http://schemas.openxmlformats.org/officeDocument/2006/relationships/image" Target="../media/image22.png"/><Relationship Id="rId5" Type="http://schemas.openxmlformats.org/officeDocument/2006/relationships/image" Target="../media/image248.jpeg"/><Relationship Id="rId15" Type="http://schemas.openxmlformats.org/officeDocument/2006/relationships/image" Target="../media/image255.png"/><Relationship Id="rId23" Type="http://schemas.openxmlformats.org/officeDocument/2006/relationships/image" Target="../media/image261.png"/><Relationship Id="rId10" Type="http://schemas.openxmlformats.org/officeDocument/2006/relationships/hyperlink" Target="https://www.momentslab.com/customer-stories/swr" TargetMode="External"/><Relationship Id="rId19" Type="http://schemas.openxmlformats.org/officeDocument/2006/relationships/image" Target="../media/image258.png"/><Relationship Id="rId4" Type="http://schemas.openxmlformats.org/officeDocument/2006/relationships/hyperlink" Target="https://www.momentslab.com/customer-stories/asharq-news-partners-with-newsbridge-to-utilise-ai-archiving-technology" TargetMode="External"/><Relationship Id="rId9" Type="http://schemas.openxmlformats.org/officeDocument/2006/relationships/image" Target="../media/image250.png"/><Relationship Id="rId14" Type="http://schemas.openxmlformats.org/officeDocument/2006/relationships/image" Target="../media/image254.png"/><Relationship Id="rId22" Type="http://schemas.microsoft.com/office/2007/relationships/hdphoto" Target="../media/hdphoto6.wdp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omentslab.com/" TargetMode="External"/><Relationship Id="rId13" Type="http://schemas.openxmlformats.org/officeDocument/2006/relationships/image" Target="../media/image21.png"/><Relationship Id="rId3" Type="http://schemas.openxmlformats.org/officeDocument/2006/relationships/image" Target="../media/image263.png"/><Relationship Id="rId7" Type="http://schemas.openxmlformats.org/officeDocument/2006/relationships/image" Target="../media/image247.png"/><Relationship Id="rId12" Type="http://schemas.microsoft.com/office/2007/relationships/hdphoto" Target="../media/hdphoto7.wdp"/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16.png"/><Relationship Id="rId11" Type="http://schemas.openxmlformats.org/officeDocument/2006/relationships/image" Target="../media/image267.png"/><Relationship Id="rId5" Type="http://schemas.openxmlformats.org/officeDocument/2006/relationships/image" Target="../media/image265.png"/><Relationship Id="rId10" Type="http://schemas.openxmlformats.org/officeDocument/2006/relationships/image" Target="../media/image266.png"/><Relationship Id="rId4" Type="http://schemas.openxmlformats.org/officeDocument/2006/relationships/image" Target="../media/image264.png"/><Relationship Id="rId9" Type="http://schemas.openxmlformats.org/officeDocument/2006/relationships/hyperlink" Target="https://www.linkedin.com/company/momentsla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4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2242029"/>
            <a:ext cx="9144000" cy="1221804"/>
          </a:xfrm>
          <a:prstGeom prst="rect">
            <a:avLst/>
          </a:prstGeom>
          <a:solidFill>
            <a:srgbClr val="092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oogle Shape;18;p3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659" y="1076486"/>
            <a:ext cx="7463000" cy="755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m 16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6072" y="-438553"/>
            <a:ext cx="922888" cy="984874"/>
          </a:xfrm>
          <a:prstGeom prst="rect">
            <a:avLst/>
          </a:prstGeom>
        </p:spPr>
      </p:pic>
      <p:pic>
        <p:nvPicPr>
          <p:cNvPr id="18" name="Imagem 17" descr="Ícone&#10;&#10;Descrição gerada automaticamente">
            <a:extLst>
              <a:ext uri="{FF2B5EF4-FFF2-40B4-BE49-F238E27FC236}">
                <a16:creationId xmlns:a16="http://schemas.microsoft.com/office/drawing/2014/main" id="{872F160C-5055-AAB2-9D26-9A2E2652F0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6659" y="-103784"/>
            <a:ext cx="848626" cy="984874"/>
          </a:xfrm>
          <a:prstGeom prst="rect">
            <a:avLst/>
          </a:prstGeom>
        </p:spPr>
      </p:pic>
      <p:sp>
        <p:nvSpPr>
          <p:cNvPr id="20" name="Google Shape;16;p3"/>
          <p:cNvSpPr txBox="1"/>
          <p:nvPr/>
        </p:nvSpPr>
        <p:spPr>
          <a:xfrm>
            <a:off x="840500" y="2382981"/>
            <a:ext cx="7535404" cy="7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800" dirty="0">
                <a:solidFill>
                  <a:srgbClr val="FFFFFF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What stories are made of</a:t>
            </a:r>
            <a:endParaRPr sz="4800" dirty="0">
              <a:solidFill>
                <a:srgbClr val="FFFFFF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grpSp>
        <p:nvGrpSpPr>
          <p:cNvPr id="22" name="Agrupar 21"/>
          <p:cNvGrpSpPr/>
          <p:nvPr/>
        </p:nvGrpSpPr>
        <p:grpSpPr>
          <a:xfrm>
            <a:off x="3437902" y="3565939"/>
            <a:ext cx="2114514" cy="609400"/>
            <a:chOff x="2818603" y="4120766"/>
            <a:chExt cx="2114514" cy="609400"/>
          </a:xfrm>
        </p:grpSpPr>
        <p:pic>
          <p:nvPicPr>
            <p:cNvPr id="12" name="Google Shape;20;p3"/>
            <p:cNvPicPr preferRelativeResize="0"/>
            <p:nvPr/>
          </p:nvPicPr>
          <p:blipFill rotWithShape="1"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83577" y="4120766"/>
              <a:ext cx="849540" cy="609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" name="Google Shape;16;p3"/>
            <p:cNvSpPr txBox="1"/>
            <p:nvPr/>
          </p:nvSpPr>
          <p:spPr>
            <a:xfrm>
              <a:off x="2818603" y="4185016"/>
              <a:ext cx="1472064" cy="48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800" dirty="0">
                  <a:solidFill>
                    <a:srgbClr val="FFFFFF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Powered by</a:t>
              </a:r>
              <a:endParaRPr sz="1800" dirty="0">
                <a:solidFill>
                  <a:srgbClr val="FFFFFF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</p:grpSp>
      <p:pic>
        <p:nvPicPr>
          <p:cNvPr id="25" name="Imagem 24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517" y="4039326"/>
            <a:ext cx="1490194" cy="1590284"/>
          </a:xfrm>
          <a:prstGeom prst="rect">
            <a:avLst/>
          </a:prstGeom>
        </p:spPr>
      </p:pic>
      <p:pic>
        <p:nvPicPr>
          <p:cNvPr id="2" name="Imagem 1" descr="Uma imagem contendo desenho&#10;&#10;Descrição gerada automaticamente">
            <a:extLst>
              <a:ext uri="{FF2B5EF4-FFF2-40B4-BE49-F238E27FC236}">
                <a16:creationId xmlns:a16="http://schemas.microsoft.com/office/drawing/2014/main" id="{D2F9F3A6-0AAE-12CE-C669-149E1C76F39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598" y="4448246"/>
            <a:ext cx="899122" cy="236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601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23E"/>
        </a:solidFill>
        <a:effectLst/>
      </p:bgPr>
    </p:bg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186296"/>
            <a:ext cx="9144000" cy="2261996"/>
          </a:xfrm>
          <a:prstGeom prst="rect">
            <a:avLst/>
          </a:prstGeom>
          <a:solidFill>
            <a:srgbClr val="6B4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oogle Shape;18;p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430;p38"/>
          <p:cNvSpPr txBox="1">
            <a:spLocks/>
          </p:cNvSpPr>
          <p:nvPr/>
        </p:nvSpPr>
        <p:spPr>
          <a:xfrm>
            <a:off x="320040" y="2453096"/>
            <a:ext cx="1944935" cy="187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t-BR" sz="1200" b="1" dirty="0">
                <a:solidFill>
                  <a:srgbClr val="09223E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ÍNDICE JUSTO</a:t>
            </a:r>
          </a:p>
          <a:p>
            <a:pPr marL="457200"/>
            <a:endParaRPr lang="pt-BR" sz="12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pPr algn="ctr"/>
            <a:r>
              <a:rPr lang="pt-BR" sz="12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Indexe tudo em pouco tempo com a tecnologia de IA unificada, MXT-1.5.</a:t>
            </a:r>
          </a:p>
          <a:p>
            <a:pPr algn="ctr"/>
            <a:r>
              <a:rPr lang="pt-BR" sz="12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Enriqueça seu MAM existente com </a:t>
            </a:r>
            <a:r>
              <a:rPr lang="pt-BR" sz="1200" dirty="0" err="1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metadados</a:t>
            </a:r>
            <a:r>
              <a:rPr lang="pt-BR" sz="12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 significativos.</a:t>
            </a:r>
          </a:p>
        </p:txBody>
      </p:sp>
      <p:sp>
        <p:nvSpPr>
          <p:cNvPr id="11" name="Google Shape;431;p38"/>
          <p:cNvSpPr txBox="1">
            <a:spLocks/>
          </p:cNvSpPr>
          <p:nvPr/>
        </p:nvSpPr>
        <p:spPr>
          <a:xfrm>
            <a:off x="2389983" y="2453096"/>
            <a:ext cx="2119475" cy="187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1100"/>
            </a:pPr>
            <a:r>
              <a:rPr lang="pt-BR" sz="1200" b="1" dirty="0">
                <a:solidFill>
                  <a:srgbClr val="09223E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GERENCIADOR DE ATIVOS EM TEMPO REAL</a:t>
            </a:r>
          </a:p>
          <a:p>
            <a:pPr marL="457200">
              <a:buClr>
                <a:schemeClr val="dk1"/>
              </a:buClr>
              <a:buSzPts val="1100"/>
            </a:pPr>
            <a:endParaRPr lang="pt-BR" sz="12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pPr algn="ctr">
              <a:buClr>
                <a:schemeClr val="dk1"/>
              </a:buClr>
              <a:buSzPts val="1100"/>
            </a:pPr>
            <a:r>
              <a:rPr lang="pt-BR" sz="12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Planeje, capture, grave</a:t>
            </a:r>
            <a:br>
              <a:rPr lang="pt-BR" sz="12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12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e acesse transmissões</a:t>
            </a:r>
            <a:br>
              <a:rPr lang="pt-BR" sz="12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12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ao vivo diretamente de  </a:t>
            </a:r>
            <a:br>
              <a:rPr lang="pt-BR" sz="12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12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um navegador da Web.</a:t>
            </a:r>
            <a:endParaRPr lang="pt-BR" sz="12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sp>
        <p:nvSpPr>
          <p:cNvPr id="12" name="Google Shape;432;p38"/>
          <p:cNvSpPr txBox="1">
            <a:spLocks/>
          </p:cNvSpPr>
          <p:nvPr/>
        </p:nvSpPr>
        <p:spPr>
          <a:xfrm>
            <a:off x="4634466" y="2453096"/>
            <a:ext cx="2119525" cy="1693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1100"/>
            </a:pPr>
            <a:r>
              <a:rPr lang="pt-BR" sz="1200" b="1" dirty="0">
                <a:solidFill>
                  <a:srgbClr val="09223E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CENTRO DE MÍDIA</a:t>
            </a:r>
          </a:p>
          <a:p>
            <a:pPr marL="457200">
              <a:buClr>
                <a:schemeClr val="dk1"/>
              </a:buClr>
              <a:buSzPts val="1100"/>
            </a:pPr>
            <a:endParaRPr lang="pt-BR" sz="12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pPr algn="ctr">
              <a:buClr>
                <a:schemeClr val="dk1"/>
              </a:buClr>
              <a:buSzPts val="1100"/>
            </a:pPr>
            <a:r>
              <a:rPr lang="pt-BR" sz="12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Centralize, indexe, classifique, pesquise</a:t>
            </a:r>
            <a:br>
              <a:rPr lang="pt-BR" sz="12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12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e colabore. Todos os seus ativos, ao vivo e arquivados, em um espaço de </a:t>
            </a:r>
            <a:br>
              <a:rPr lang="pt-BR" sz="12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12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trabalho na nuvem.</a:t>
            </a:r>
            <a:endParaRPr lang="pt-BR" sz="12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sp>
        <p:nvSpPr>
          <p:cNvPr id="13" name="Google Shape;433;p38"/>
          <p:cNvSpPr txBox="1">
            <a:spLocks/>
          </p:cNvSpPr>
          <p:nvPr/>
        </p:nvSpPr>
        <p:spPr>
          <a:xfrm>
            <a:off x="6879000" y="2453096"/>
            <a:ext cx="1981536" cy="15562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1100"/>
            </a:pPr>
            <a:r>
              <a:rPr lang="pt-BR" sz="1200" b="1" dirty="0">
                <a:solidFill>
                  <a:srgbClr val="09223E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MERCADO DE MÍDIA</a:t>
            </a:r>
          </a:p>
          <a:p>
            <a:pPr marL="457200">
              <a:buClr>
                <a:schemeClr val="dk1"/>
              </a:buClr>
              <a:buSzPts val="1100"/>
            </a:pPr>
            <a:endParaRPr lang="pt-BR" sz="12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pPr algn="ctr">
              <a:buClr>
                <a:schemeClr val="dk1"/>
              </a:buClr>
              <a:buSzPts val="1100"/>
            </a:pPr>
            <a:r>
              <a:rPr lang="pt-BR" sz="12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Transforme seu centro</a:t>
            </a:r>
            <a:br>
              <a:rPr lang="pt-BR" sz="12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12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de mídia em um mercado.</a:t>
            </a:r>
          </a:p>
          <a:p>
            <a:pPr algn="ctr">
              <a:buClr>
                <a:schemeClr val="dk1"/>
              </a:buClr>
              <a:buSzPts val="1100"/>
            </a:pPr>
            <a:r>
              <a:rPr lang="pt-BR" sz="12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Convide compradores</a:t>
            </a:r>
            <a:br>
              <a:rPr lang="pt-BR" sz="12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12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de mídia  para navegar</a:t>
            </a:r>
            <a:br>
              <a:rPr lang="pt-BR" sz="12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12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em suas coleções. </a:t>
            </a:r>
            <a:endParaRPr lang="pt-BR" sz="12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sp>
        <p:nvSpPr>
          <p:cNvPr id="14" name="Google Shape;434;p38"/>
          <p:cNvSpPr txBox="1">
            <a:spLocks/>
          </p:cNvSpPr>
          <p:nvPr/>
        </p:nvSpPr>
        <p:spPr>
          <a:xfrm>
            <a:off x="102125" y="1126238"/>
            <a:ext cx="4325700" cy="60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b="1" dirty="0">
                <a:solidFill>
                  <a:srgbClr val="6B459C"/>
                </a:solidFill>
                <a:latin typeface="Asap" panose="02000503040000090004" pitchFamily="2" charset="0"/>
              </a:rPr>
              <a:t>4 SOLUÇÕES</a:t>
            </a:r>
          </a:p>
        </p:txBody>
      </p:sp>
      <p:cxnSp>
        <p:nvCxnSpPr>
          <p:cNvPr id="4" name="Conector reto 3"/>
          <p:cNvCxnSpPr/>
          <p:nvPr/>
        </p:nvCxnSpPr>
        <p:spPr>
          <a:xfrm>
            <a:off x="2362551" y="2375462"/>
            <a:ext cx="0" cy="1883664"/>
          </a:xfrm>
          <a:prstGeom prst="line">
            <a:avLst/>
          </a:prstGeom>
          <a:ln>
            <a:solidFill>
              <a:srgbClr val="0922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>
            <a:off x="4643961" y="2375462"/>
            <a:ext cx="0" cy="1883664"/>
          </a:xfrm>
          <a:prstGeom prst="line">
            <a:avLst/>
          </a:prstGeom>
          <a:ln>
            <a:solidFill>
              <a:srgbClr val="0922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/>
          <p:cNvCxnSpPr/>
          <p:nvPr/>
        </p:nvCxnSpPr>
        <p:spPr>
          <a:xfrm>
            <a:off x="6879000" y="2375462"/>
            <a:ext cx="0" cy="1883664"/>
          </a:xfrm>
          <a:prstGeom prst="line">
            <a:avLst/>
          </a:prstGeom>
          <a:ln>
            <a:solidFill>
              <a:srgbClr val="0922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m 2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20034" y="-424808"/>
            <a:ext cx="1340170" cy="1394082"/>
          </a:xfrm>
          <a:prstGeom prst="rect">
            <a:avLst/>
          </a:prstGeom>
        </p:spPr>
      </p:pic>
      <p:pic>
        <p:nvPicPr>
          <p:cNvPr id="19" name="Imagem 18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0010" y="28853"/>
            <a:ext cx="1490194" cy="1590284"/>
          </a:xfrm>
          <a:prstGeom prst="rect">
            <a:avLst/>
          </a:prstGeom>
        </p:spPr>
      </p:pic>
      <p:cxnSp>
        <p:nvCxnSpPr>
          <p:cNvPr id="15" name="Conector reto 14"/>
          <p:cNvCxnSpPr/>
          <p:nvPr/>
        </p:nvCxnSpPr>
        <p:spPr>
          <a:xfrm>
            <a:off x="4248150" y="1866900"/>
            <a:ext cx="4895850" cy="0"/>
          </a:xfrm>
          <a:prstGeom prst="line">
            <a:avLst/>
          </a:prstGeom>
          <a:ln w="19050"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 descr="Uma imagem contendo desenho&#10;&#10;Descrição gerada automaticamente">
            <a:extLst>
              <a:ext uri="{FF2B5EF4-FFF2-40B4-BE49-F238E27FC236}">
                <a16:creationId xmlns:a16="http://schemas.microsoft.com/office/drawing/2014/main" id="{CACC5914-EEFC-2F26-78B7-F78DE557B3C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tângulo 38"/>
          <p:cNvSpPr/>
          <p:nvPr/>
        </p:nvSpPr>
        <p:spPr>
          <a:xfrm>
            <a:off x="7235686" y="1071524"/>
            <a:ext cx="1715031" cy="43006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tângulo 77"/>
          <p:cNvSpPr/>
          <p:nvPr/>
        </p:nvSpPr>
        <p:spPr>
          <a:xfrm>
            <a:off x="7337880" y="1184112"/>
            <a:ext cx="1829511" cy="365519"/>
          </a:xfrm>
          <a:prstGeom prst="rect">
            <a:avLst/>
          </a:prstGeom>
          <a:solidFill>
            <a:srgbClr val="6B4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Google Shape;441;p39"/>
          <p:cNvSpPr txBox="1"/>
          <p:nvPr/>
        </p:nvSpPr>
        <p:spPr>
          <a:xfrm>
            <a:off x="233941" y="1193531"/>
            <a:ext cx="5874803" cy="83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dirty="0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A tecnologia de indexação </a:t>
            </a:r>
            <a:r>
              <a:rPr lang="fr" sz="1600" dirty="0">
                <a:solidFill>
                  <a:srgbClr val="6B459C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MXT 1.5 </a:t>
            </a:r>
            <a:r>
              <a:rPr lang="fr" sz="1600" dirty="0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AI compreende o que</a:t>
            </a:r>
            <a:br>
              <a:rPr lang="fr" sz="1600" dirty="0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fr" sz="1600" dirty="0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é visto, ouvido e conhecido em seu conteúdo audiovisual.</a:t>
            </a:r>
            <a:endParaRPr sz="1600" dirty="0">
              <a:solidFill>
                <a:srgbClr val="FFFFFF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rgbClr val="FFFFFF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</p:txBody>
      </p:sp>
      <p:sp>
        <p:nvSpPr>
          <p:cNvPr id="7" name="Google Shape;442;p39"/>
          <p:cNvSpPr txBox="1"/>
          <p:nvPr/>
        </p:nvSpPr>
        <p:spPr>
          <a:xfrm>
            <a:off x="233941" y="470041"/>
            <a:ext cx="6470136" cy="601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rgbClr val="6B459C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AGORA É POSSÍVEL INDEXAR TUDO</a:t>
            </a:r>
          </a:p>
        </p:txBody>
      </p:sp>
      <p:sp>
        <p:nvSpPr>
          <p:cNvPr id="8" name="Google Shape;443;p39"/>
          <p:cNvSpPr txBox="1"/>
          <p:nvPr/>
        </p:nvSpPr>
        <p:spPr>
          <a:xfrm>
            <a:off x="7385023" y="1549631"/>
            <a:ext cx="1542850" cy="3465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rgbClr val="6B459C"/>
                </a:solidFill>
                <a:latin typeface="Asap" panose="02000503040000090004" pitchFamily="2" charset="0"/>
                <a:ea typeface="Public Sans SemiBold"/>
                <a:cs typeface="Public Sans SemiBold"/>
                <a:sym typeface="Public Sans SemiBold"/>
              </a:rPr>
              <a:t>RÁPIDO</a:t>
            </a:r>
          </a:p>
          <a:p>
            <a:pPr>
              <a:lnSpc>
                <a:spcPct val="80000"/>
              </a:lnSpc>
            </a:pPr>
            <a:r>
              <a:rPr lang="pt-BR" sz="900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Indexação de até 500 horas de conteúdo</a:t>
            </a:r>
            <a:br>
              <a:rPr lang="pt-BR" sz="900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</a:br>
            <a:r>
              <a:rPr lang="pt-BR" sz="900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por minuto</a:t>
            </a:r>
          </a:p>
          <a:p>
            <a:pPr>
              <a:lnSpc>
                <a:spcPct val="80000"/>
              </a:lnSpc>
            </a:pPr>
            <a:endParaRPr lang="pt-BR" sz="900" dirty="0">
              <a:solidFill>
                <a:srgbClr val="09223E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  <a:p>
            <a:pPr>
              <a:lnSpc>
                <a:spcPct val="80000"/>
              </a:lnSpc>
            </a:pPr>
            <a:br>
              <a:rPr lang="en-US" sz="900" b="1" dirty="0">
                <a:solidFill>
                  <a:srgbClr val="6B459C"/>
                </a:solidFill>
                <a:latin typeface="Asap" panose="02000503040000090004" pitchFamily="2" charset="0"/>
                <a:ea typeface="Public Sans SemiBold"/>
                <a:cs typeface="Public Sans SemiBold"/>
                <a:sym typeface="Public Sans SemiBold"/>
              </a:rPr>
            </a:br>
            <a:r>
              <a:rPr lang="en-US" sz="900" b="1" dirty="0">
                <a:solidFill>
                  <a:srgbClr val="6B459C"/>
                </a:solidFill>
                <a:latin typeface="Asap" panose="02000503040000090004" pitchFamily="2" charset="0"/>
                <a:ea typeface="Public Sans SemiBold"/>
                <a:cs typeface="Public Sans SemiBold"/>
                <a:sym typeface="Public Sans SemiBold"/>
              </a:rPr>
              <a:t>MULTIMODAL</a:t>
            </a:r>
          </a:p>
          <a:p>
            <a:pPr lvl="0">
              <a:lnSpc>
                <a:spcPct val="80000"/>
              </a:lnSpc>
            </a:pPr>
            <a:r>
              <a:rPr lang="pt-BR" sz="900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O </a:t>
            </a:r>
            <a:r>
              <a:rPr lang="pt-BR" sz="900" dirty="0" err="1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Only</a:t>
            </a:r>
            <a:r>
              <a:rPr lang="pt-BR" sz="900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 </a:t>
            </a:r>
            <a:r>
              <a:rPr lang="pt-BR" sz="900" dirty="0" err="1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Moments</a:t>
            </a:r>
            <a:r>
              <a:rPr lang="pt-BR" sz="900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 </a:t>
            </a:r>
            <a:r>
              <a:rPr lang="pt-BR" sz="900" dirty="0" err="1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Lab</a:t>
            </a:r>
            <a:r>
              <a:rPr lang="pt-BR" sz="900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 combina vários modelos de IA para entender melhor o contexto</a:t>
            </a:r>
            <a:br>
              <a:rPr lang="pt-BR" sz="900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</a:br>
            <a:r>
              <a:rPr lang="pt-BR" sz="900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e melhorar a precisão</a:t>
            </a:r>
            <a:br>
              <a:rPr lang="pt-BR" sz="900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</a:br>
            <a:r>
              <a:rPr lang="pt-BR" sz="900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da indexação</a:t>
            </a:r>
          </a:p>
          <a:p>
            <a:pPr lvl="0">
              <a:lnSpc>
                <a:spcPct val="80000"/>
              </a:lnSpc>
            </a:pPr>
            <a:endParaRPr lang="pt-BR" sz="900" dirty="0">
              <a:solidFill>
                <a:srgbClr val="09223E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  <a:p>
            <a:pPr>
              <a:lnSpc>
                <a:spcPct val="80000"/>
              </a:lnSpc>
            </a:pPr>
            <a:br>
              <a:rPr lang="en-US" sz="900" b="1" dirty="0">
                <a:solidFill>
                  <a:srgbClr val="6B459C"/>
                </a:solidFill>
                <a:latin typeface="Asap" panose="02000503040000090004" pitchFamily="2" charset="0"/>
                <a:ea typeface="Public Sans SemiBold"/>
                <a:cs typeface="Public Sans SemiBold"/>
                <a:sym typeface="Public Sans SemiBold"/>
              </a:rPr>
            </a:br>
            <a:r>
              <a:rPr lang="en-US" sz="900" b="1" dirty="0">
                <a:solidFill>
                  <a:srgbClr val="6B459C"/>
                </a:solidFill>
                <a:latin typeface="Asap" panose="02000503040000090004" pitchFamily="2" charset="0"/>
                <a:ea typeface="Public Sans SemiBold"/>
                <a:cs typeface="Public Sans SemiBold"/>
                <a:sym typeface="Public Sans SemiBold"/>
              </a:rPr>
              <a:t>CUSTO-BENEFÍCIO</a:t>
            </a:r>
          </a:p>
          <a:p>
            <a:pPr lvl="0">
              <a:lnSpc>
                <a:spcPct val="80000"/>
              </a:lnSpc>
            </a:pPr>
            <a:r>
              <a:rPr lang="pt-BR" sz="900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O MXT-1.5 é 7 vezes</a:t>
            </a:r>
            <a:br>
              <a:rPr lang="pt-BR" sz="900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</a:br>
            <a:r>
              <a:rPr lang="pt-BR" sz="900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mais econômico do que</a:t>
            </a:r>
            <a:br>
              <a:rPr lang="pt-BR" sz="900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</a:br>
            <a:r>
              <a:rPr lang="pt-BR" sz="900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a IA de prateleira</a:t>
            </a:r>
          </a:p>
          <a:p>
            <a:pPr lvl="0">
              <a:lnSpc>
                <a:spcPct val="80000"/>
              </a:lnSpc>
            </a:pPr>
            <a:endParaRPr lang="pt-BR" sz="900" dirty="0">
              <a:solidFill>
                <a:srgbClr val="09223E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  <a:p>
            <a:pPr>
              <a:lnSpc>
                <a:spcPct val="80000"/>
              </a:lnSpc>
            </a:pPr>
            <a:br>
              <a:rPr lang="en-US" sz="900" b="1" dirty="0">
                <a:solidFill>
                  <a:srgbClr val="09223E"/>
                </a:solidFill>
                <a:latin typeface="Asap" panose="02000503040000090004" pitchFamily="2" charset="0"/>
                <a:ea typeface="Public Sans SemiBold"/>
                <a:cs typeface="Public Sans SemiBold"/>
                <a:sym typeface="Public Sans SemiBold"/>
              </a:rPr>
            </a:br>
            <a:r>
              <a:rPr lang="en-US" sz="900" b="1" dirty="0">
                <a:solidFill>
                  <a:srgbClr val="6B459C"/>
                </a:solidFill>
                <a:latin typeface="Asap" panose="02000503040000090004" pitchFamily="2" charset="0"/>
                <a:ea typeface="Public Sans SemiBold"/>
                <a:cs typeface="Public Sans SemiBold"/>
                <a:sym typeface="Public Sans SemiBold"/>
              </a:rPr>
              <a:t>PRECISÃO INIGUALÁVEL</a:t>
            </a:r>
            <a:endParaRPr lang="pt-BR" sz="900" b="1" dirty="0">
              <a:solidFill>
                <a:srgbClr val="6B459C"/>
              </a:solidFill>
              <a:latin typeface="Asap" panose="02000503040000090004" pitchFamily="2" charset="0"/>
              <a:ea typeface="Public Sans SemiBold"/>
              <a:cs typeface="Public Sans SemiBold"/>
              <a:sym typeface="Public Sans SemiBold"/>
            </a:endParaRPr>
          </a:p>
          <a:p>
            <a:pPr lvl="0"/>
            <a:r>
              <a:rPr lang="pt-BR" sz="900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As descrições de cenas</a:t>
            </a:r>
            <a:br>
              <a:rPr lang="pt-BR" sz="900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</a:br>
            <a:r>
              <a:rPr lang="pt-BR" sz="900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de vídeo geradas pelo MXT-1.5 são 87,5% mais precisas do que outros modelos de linguagem</a:t>
            </a:r>
            <a:br>
              <a:rPr lang="pt-BR" sz="900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</a:br>
            <a:r>
              <a:rPr lang="pt-BR" sz="900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de visão de código aberto</a:t>
            </a:r>
          </a:p>
        </p:txBody>
      </p:sp>
      <p:pic>
        <p:nvPicPr>
          <p:cNvPr id="12" name="Google Shape;450;p39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0866" y="2378750"/>
            <a:ext cx="2987749" cy="2137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63;p3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56695" y="1218532"/>
            <a:ext cx="915520" cy="656723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466;p39"/>
          <p:cNvSpPr txBox="1">
            <a:spLocks/>
          </p:cNvSpPr>
          <p:nvPr/>
        </p:nvSpPr>
        <p:spPr>
          <a:xfrm>
            <a:off x="7235686" y="1297831"/>
            <a:ext cx="1715032" cy="27000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en-US" sz="1200" b="1" dirty="0">
                <a:solidFill>
                  <a:srgbClr val="09223E"/>
                </a:solidFill>
                <a:latin typeface="Asap" panose="02000503040000090004" pitchFamily="2" charset="0"/>
              </a:rPr>
              <a:t>POR QUE MXT-1.5?</a:t>
            </a:r>
          </a:p>
        </p:txBody>
      </p:sp>
      <p:sp>
        <p:nvSpPr>
          <p:cNvPr id="28" name="Google Shape;445;p39"/>
          <p:cNvSpPr txBox="1"/>
          <p:nvPr/>
        </p:nvSpPr>
        <p:spPr>
          <a:xfrm>
            <a:off x="387978" y="2454939"/>
            <a:ext cx="1691100" cy="2028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Deixe de indexar manualmente o conteúdo para aprová-lo e economize tempo  no processo.</a:t>
            </a:r>
          </a:p>
          <a:p>
            <a:pPr>
              <a:lnSpc>
                <a:spcPct val="115000"/>
              </a:lnSpc>
            </a:pPr>
            <a:endParaRPr lang="pt-BR"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 lvl="0">
              <a:lnSpc>
                <a:spcPct val="115000"/>
              </a:lnSpc>
            </a:pP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Resuma automaticamente todos os ativos de mídia e descreva o que está acontecendo em cada tomada e sequência. </a:t>
            </a:r>
          </a:p>
          <a:p>
            <a:pPr lvl="0">
              <a:lnSpc>
                <a:spcPct val="115000"/>
              </a:lnSpc>
            </a:pPr>
            <a:endParaRPr lang="pt-BR"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>
              <a:lnSpc>
                <a:spcPct val="115000"/>
              </a:lnSpc>
            </a:pP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38" name="Google Shape;445;p39"/>
          <p:cNvSpPr txBox="1"/>
          <p:nvPr/>
        </p:nvSpPr>
        <p:spPr>
          <a:xfrm>
            <a:off x="2293852" y="2454939"/>
            <a:ext cx="1691100" cy="1918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Transcrever e traduzir áudio </a:t>
            </a:r>
            <a:b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</a:b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em mais de 130 idiomas.</a:t>
            </a:r>
          </a:p>
          <a:p>
            <a:pPr>
              <a:lnSpc>
                <a:spcPct val="115000"/>
              </a:lnSpc>
            </a:pPr>
            <a:endParaRPr lang="pt-BR"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>
              <a:lnSpc>
                <a:spcPct val="115000"/>
              </a:lnSpc>
            </a:pP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Classificar automaticamente o conteúdo em categorias definidas por você</a:t>
            </a:r>
          </a:p>
          <a:p>
            <a:pPr>
              <a:lnSpc>
                <a:spcPct val="115000"/>
              </a:lnSpc>
            </a:pPr>
            <a:endParaRPr lang="pt-BR"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 lvl="0">
              <a:lnSpc>
                <a:spcPct val="115000"/>
              </a:lnSpc>
            </a:pP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Detectar pessoas, patrocinadores, pontos</a:t>
            </a:r>
            <a:b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</a:b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de referência e tipos de tiro.</a:t>
            </a:r>
          </a:p>
          <a:p>
            <a:pPr>
              <a:lnSpc>
                <a:spcPct val="115000"/>
              </a:lnSpc>
            </a:pPr>
            <a:endParaRPr lang="pt-BR"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 lvl="0">
              <a:lnSpc>
                <a:spcPct val="115000"/>
              </a:lnSpc>
            </a:pPr>
            <a:endParaRPr lang="pt-BR"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>
              <a:lnSpc>
                <a:spcPct val="115000"/>
              </a:lnSpc>
            </a:pP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</p:txBody>
      </p:sp>
      <p:cxnSp>
        <p:nvCxnSpPr>
          <p:cNvPr id="49" name="Conector reto 48"/>
          <p:cNvCxnSpPr/>
          <p:nvPr/>
        </p:nvCxnSpPr>
        <p:spPr>
          <a:xfrm>
            <a:off x="0" y="945411"/>
            <a:ext cx="5925879" cy="0"/>
          </a:xfrm>
          <a:prstGeom prst="line">
            <a:avLst/>
          </a:prstGeom>
          <a:ln w="19050"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Agrupar 53"/>
          <p:cNvGrpSpPr/>
          <p:nvPr/>
        </p:nvGrpSpPr>
        <p:grpSpPr>
          <a:xfrm>
            <a:off x="2157755" y="2527600"/>
            <a:ext cx="226506" cy="271743"/>
            <a:chOff x="5220034" y="-424808"/>
            <a:chExt cx="1340170" cy="1625085"/>
          </a:xfrm>
        </p:grpSpPr>
        <p:pic>
          <p:nvPicPr>
            <p:cNvPr id="52" name="Imagem 51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53" name="Imagem 52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55" name="Agrupar 54"/>
          <p:cNvGrpSpPr/>
          <p:nvPr/>
        </p:nvGrpSpPr>
        <p:grpSpPr>
          <a:xfrm>
            <a:off x="2143156" y="2999074"/>
            <a:ext cx="226506" cy="271743"/>
            <a:chOff x="5220034" y="-424808"/>
            <a:chExt cx="1340170" cy="1625085"/>
          </a:xfrm>
        </p:grpSpPr>
        <p:pic>
          <p:nvPicPr>
            <p:cNvPr id="56" name="Imagem 55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57" name="Imagem 56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58" name="Agrupar 57"/>
          <p:cNvGrpSpPr/>
          <p:nvPr/>
        </p:nvGrpSpPr>
        <p:grpSpPr>
          <a:xfrm>
            <a:off x="2130667" y="3640849"/>
            <a:ext cx="226506" cy="271743"/>
            <a:chOff x="5220034" y="-424808"/>
            <a:chExt cx="1340170" cy="1625085"/>
          </a:xfrm>
        </p:grpSpPr>
        <p:pic>
          <p:nvPicPr>
            <p:cNvPr id="59" name="Imagem 58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60" name="Imagem 59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61" name="Agrupar 60"/>
          <p:cNvGrpSpPr/>
          <p:nvPr/>
        </p:nvGrpSpPr>
        <p:grpSpPr>
          <a:xfrm>
            <a:off x="233941" y="2517544"/>
            <a:ext cx="226506" cy="271743"/>
            <a:chOff x="5220034" y="-424808"/>
            <a:chExt cx="1340170" cy="1625085"/>
          </a:xfrm>
        </p:grpSpPr>
        <p:pic>
          <p:nvPicPr>
            <p:cNvPr id="62" name="Imagem 61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63" name="Imagem 62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67" name="Agrupar 66"/>
          <p:cNvGrpSpPr/>
          <p:nvPr/>
        </p:nvGrpSpPr>
        <p:grpSpPr>
          <a:xfrm>
            <a:off x="233941" y="3320435"/>
            <a:ext cx="226506" cy="271743"/>
            <a:chOff x="5220034" y="-424808"/>
            <a:chExt cx="1340170" cy="1625085"/>
          </a:xfrm>
        </p:grpSpPr>
        <p:pic>
          <p:nvPicPr>
            <p:cNvPr id="68" name="Imagem 67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69" name="Imagem 68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pic>
        <p:nvPicPr>
          <p:cNvPr id="73" name="Imagem 7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>
            <a:off x="2847838" y="4582943"/>
            <a:ext cx="852256" cy="864444"/>
          </a:xfrm>
          <a:prstGeom prst="rect">
            <a:avLst/>
          </a:prstGeom>
        </p:spPr>
      </p:pic>
      <p:pic>
        <p:nvPicPr>
          <p:cNvPr id="74" name="Imagem 73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>
            <a:off x="2631163" y="4304552"/>
            <a:ext cx="881860" cy="986106"/>
          </a:xfrm>
          <a:prstGeom prst="rect">
            <a:avLst/>
          </a:prstGeom>
        </p:spPr>
      </p:pic>
      <p:sp>
        <p:nvSpPr>
          <p:cNvPr id="75" name="Google Shape;464;p39"/>
          <p:cNvSpPr txBox="1">
            <a:spLocks/>
          </p:cNvSpPr>
          <p:nvPr/>
        </p:nvSpPr>
        <p:spPr>
          <a:xfrm>
            <a:off x="131940" y="4835864"/>
            <a:ext cx="1645800" cy="10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 err="1">
                <a:solidFill>
                  <a:schemeClr val="bg1"/>
                </a:solidFill>
                <a:latin typeface="Asap" panose="02000503040000090004" pitchFamily="2" charset="0"/>
              </a:rPr>
              <a:t>Índice</a:t>
            </a:r>
            <a:r>
              <a:rPr lang="en-US" sz="800" dirty="0">
                <a:solidFill>
                  <a:schemeClr val="bg1"/>
                </a:solidFill>
                <a:latin typeface="Asap" panose="02000503040000090004" pitchFamily="2" charset="0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sap" panose="02000503040000090004" pitchFamily="2" charset="0"/>
              </a:rPr>
              <a:t>justo</a:t>
            </a:r>
            <a:endParaRPr lang="en-US" sz="8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cxnSp>
        <p:nvCxnSpPr>
          <p:cNvPr id="76" name="Conector reto 75"/>
          <p:cNvCxnSpPr/>
          <p:nvPr/>
        </p:nvCxnSpPr>
        <p:spPr>
          <a:xfrm>
            <a:off x="-171308" y="4991023"/>
            <a:ext cx="929450" cy="0"/>
          </a:xfrm>
          <a:prstGeom prst="line">
            <a:avLst/>
          </a:prstGeom>
          <a:ln>
            <a:solidFill>
              <a:srgbClr val="6B459C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oogle Shape;18;p3">
            <a:extLst>
              <a:ext uri="{FF2B5EF4-FFF2-40B4-BE49-F238E27FC236}">
                <a16:creationId xmlns:a16="http://schemas.microsoft.com/office/drawing/2014/main" id="{25EE90AE-4C22-81B8-6ECB-18CFF09D52C6}"/>
              </a:ext>
            </a:extLst>
          </p:cNvPr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 descr="Uma imagem contendo desenho&#10;&#10;Descrição gerada automaticamente">
            <a:extLst>
              <a:ext uri="{FF2B5EF4-FFF2-40B4-BE49-F238E27FC236}">
                <a16:creationId xmlns:a16="http://schemas.microsoft.com/office/drawing/2014/main" id="{9B1255F4-B14A-39CA-558C-013719C72A4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824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Imagem 73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6418" y="4111327"/>
            <a:ext cx="743250" cy="793170"/>
          </a:xfrm>
          <a:prstGeom prst="rect">
            <a:avLst/>
          </a:prstGeom>
        </p:spPr>
      </p:pic>
      <p:sp>
        <p:nvSpPr>
          <p:cNvPr id="39" name="Retângulo 38"/>
          <p:cNvSpPr/>
          <p:nvPr/>
        </p:nvSpPr>
        <p:spPr>
          <a:xfrm>
            <a:off x="7235686" y="1071524"/>
            <a:ext cx="1715031" cy="43006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tângulo 91"/>
          <p:cNvSpPr/>
          <p:nvPr/>
        </p:nvSpPr>
        <p:spPr>
          <a:xfrm>
            <a:off x="7337880" y="1184112"/>
            <a:ext cx="1829511" cy="428203"/>
          </a:xfrm>
          <a:prstGeom prst="rect">
            <a:avLst/>
          </a:prstGeom>
          <a:solidFill>
            <a:srgbClr val="6B4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464;p39"/>
          <p:cNvSpPr txBox="1">
            <a:spLocks/>
          </p:cNvSpPr>
          <p:nvPr/>
        </p:nvSpPr>
        <p:spPr>
          <a:xfrm>
            <a:off x="131939" y="4835863"/>
            <a:ext cx="1657103" cy="155159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  <a:t>Gerenciador de ativos em tempo real</a:t>
            </a:r>
          </a:p>
        </p:txBody>
      </p:sp>
      <p:cxnSp>
        <p:nvCxnSpPr>
          <p:cNvPr id="43" name="Conector reto 42"/>
          <p:cNvCxnSpPr/>
          <p:nvPr/>
        </p:nvCxnSpPr>
        <p:spPr>
          <a:xfrm>
            <a:off x="-171308" y="4991023"/>
            <a:ext cx="2109498" cy="0"/>
          </a:xfrm>
          <a:prstGeom prst="line">
            <a:avLst/>
          </a:prstGeom>
          <a:ln>
            <a:solidFill>
              <a:srgbClr val="6B459C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Imagem 7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5686" y="4406730"/>
            <a:ext cx="682432" cy="709886"/>
          </a:xfrm>
          <a:prstGeom prst="rect">
            <a:avLst/>
          </a:prstGeom>
        </p:spPr>
      </p:pic>
      <p:sp>
        <p:nvSpPr>
          <p:cNvPr id="33" name="Google Shape;472;p40"/>
          <p:cNvSpPr txBox="1">
            <a:spLocks/>
          </p:cNvSpPr>
          <p:nvPr/>
        </p:nvSpPr>
        <p:spPr>
          <a:xfrm>
            <a:off x="247089" y="446337"/>
            <a:ext cx="5597119" cy="96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2800" b="1" dirty="0">
                <a:solidFill>
                  <a:srgbClr val="6B459C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GERENCIE SUAS TRANSMISSÕES AO VIVO EM SEU NAVEGADOR</a:t>
            </a:r>
          </a:p>
        </p:txBody>
      </p:sp>
      <p:sp>
        <p:nvSpPr>
          <p:cNvPr id="44" name="Google Shape;441;p39"/>
          <p:cNvSpPr txBox="1"/>
          <p:nvPr/>
        </p:nvSpPr>
        <p:spPr>
          <a:xfrm>
            <a:off x="247089" y="1555319"/>
            <a:ext cx="6311843" cy="531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600" dirty="0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</a:rPr>
              <a:t>Planeje, capture e acesse  suas transmissões ao vivo em tempo real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rgbClr val="FFFFFF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</p:txBody>
      </p:sp>
      <p:pic>
        <p:nvPicPr>
          <p:cNvPr id="45" name="Google Shape;491;p40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86405" y="2311134"/>
            <a:ext cx="3195753" cy="2223662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73;p40"/>
          <p:cNvSpPr txBox="1"/>
          <p:nvPr/>
        </p:nvSpPr>
        <p:spPr>
          <a:xfrm>
            <a:off x="435437" y="2580875"/>
            <a:ext cx="1484672" cy="1451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Programe e automatize gravações de dispositivos</a:t>
            </a:r>
            <a:br>
              <a:rPr lang="f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</a:br>
            <a:r>
              <a:rPr lang="f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no rack ou em campo.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>
              <a:lnSpc>
                <a:spcPct val="115000"/>
              </a:lnSpc>
            </a:pP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Acesse o fluxo em tempo real com transcrição automática de fala e detecção de rosto.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50" name="Google Shape;476;p40"/>
          <p:cNvSpPr txBox="1"/>
          <p:nvPr/>
        </p:nvSpPr>
        <p:spPr>
          <a:xfrm>
            <a:off x="2185344" y="2580875"/>
            <a:ext cx="1542600" cy="16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Compatível com</a:t>
            </a:r>
            <a:b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</a:b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RTMP e SRT.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"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Grave fluxos ilimitados</a:t>
            </a:r>
            <a:br>
              <a:rPr lang="f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</a:br>
            <a:r>
              <a:rPr lang="f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em paralelo. </a:t>
            </a:r>
            <a:endParaRPr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>
              <a:lnSpc>
                <a:spcPct val="115000"/>
              </a:lnSpc>
            </a:pP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Comece a recortar os destaques imediatamente.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</p:txBody>
      </p:sp>
      <p:grpSp>
        <p:nvGrpSpPr>
          <p:cNvPr id="64" name="Agrupar 63"/>
          <p:cNvGrpSpPr/>
          <p:nvPr/>
        </p:nvGrpSpPr>
        <p:grpSpPr>
          <a:xfrm>
            <a:off x="247089" y="2669774"/>
            <a:ext cx="226506" cy="271743"/>
            <a:chOff x="5220034" y="-424808"/>
            <a:chExt cx="1340170" cy="1625085"/>
          </a:xfrm>
        </p:grpSpPr>
        <p:pic>
          <p:nvPicPr>
            <p:cNvPr id="65" name="Imagem 64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66" name="Imagem 65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70" name="Agrupar 69"/>
          <p:cNvGrpSpPr/>
          <p:nvPr/>
        </p:nvGrpSpPr>
        <p:grpSpPr>
          <a:xfrm>
            <a:off x="247089" y="3252903"/>
            <a:ext cx="226506" cy="271743"/>
            <a:chOff x="5220034" y="-424808"/>
            <a:chExt cx="1340170" cy="1625085"/>
          </a:xfrm>
        </p:grpSpPr>
        <p:pic>
          <p:nvPicPr>
            <p:cNvPr id="71" name="Imagem 70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72" name="Imagem 71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75" name="Agrupar 74"/>
          <p:cNvGrpSpPr/>
          <p:nvPr/>
        </p:nvGrpSpPr>
        <p:grpSpPr>
          <a:xfrm>
            <a:off x="2000747" y="2645290"/>
            <a:ext cx="226506" cy="271743"/>
            <a:chOff x="5220034" y="-424808"/>
            <a:chExt cx="1340170" cy="1625085"/>
          </a:xfrm>
        </p:grpSpPr>
        <p:pic>
          <p:nvPicPr>
            <p:cNvPr id="76" name="Imagem 75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77" name="Imagem 76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78" name="Agrupar 77"/>
          <p:cNvGrpSpPr/>
          <p:nvPr/>
        </p:nvGrpSpPr>
        <p:grpSpPr>
          <a:xfrm>
            <a:off x="1976454" y="3075641"/>
            <a:ext cx="226506" cy="271743"/>
            <a:chOff x="5220034" y="-424808"/>
            <a:chExt cx="1340170" cy="1625085"/>
          </a:xfrm>
        </p:grpSpPr>
        <p:pic>
          <p:nvPicPr>
            <p:cNvPr id="79" name="Imagem 78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80" name="Imagem 79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81" name="Agrupar 80"/>
          <p:cNvGrpSpPr/>
          <p:nvPr/>
        </p:nvGrpSpPr>
        <p:grpSpPr>
          <a:xfrm>
            <a:off x="1976454" y="3616844"/>
            <a:ext cx="226506" cy="271743"/>
            <a:chOff x="5220034" y="-424808"/>
            <a:chExt cx="1340170" cy="1625085"/>
          </a:xfrm>
        </p:grpSpPr>
        <p:pic>
          <p:nvPicPr>
            <p:cNvPr id="82" name="Imagem 81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83" name="Imagem 82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sp>
        <p:nvSpPr>
          <p:cNvPr id="84" name="Google Shape;484;p40"/>
          <p:cNvSpPr txBox="1"/>
          <p:nvPr/>
        </p:nvSpPr>
        <p:spPr>
          <a:xfrm>
            <a:off x="7560504" y="1273382"/>
            <a:ext cx="1191888" cy="389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09223E"/>
                </a:solidFill>
                <a:latin typeface="Asap" panose="02000503040000090004" pitchFamily="2" charset="0"/>
                <a:sym typeface="Public Sans SemiBold"/>
              </a:rPr>
              <a:t>INTEGRAÇÕES EM TEMPO REAL</a:t>
            </a:r>
          </a:p>
        </p:txBody>
      </p:sp>
      <p:pic>
        <p:nvPicPr>
          <p:cNvPr id="85" name="Google Shape;485;p40"/>
          <p:cNvPicPr preferRelativeResize="0">
            <a:picLocks/>
          </p:cNvPicPr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4788" y="2226296"/>
            <a:ext cx="616827" cy="461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486;p40"/>
          <p:cNvPicPr preferRelativeResize="0">
            <a:picLocks/>
          </p:cNvPicPr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672" t="-25437" r="-8684" b="-25437"/>
          <a:stretch/>
        </p:blipFill>
        <p:spPr>
          <a:xfrm>
            <a:off x="7784788" y="3308963"/>
            <a:ext cx="616826" cy="461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487;p40"/>
          <p:cNvPicPr preferRelativeResize="0">
            <a:picLocks/>
          </p:cNvPicPr>
          <p:nvPr/>
        </p:nvPicPr>
        <p:blipFill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4789" y="3997652"/>
            <a:ext cx="616825" cy="140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488;p40"/>
          <p:cNvPicPr preferRelativeResize="0">
            <a:picLocks/>
          </p:cNvPicPr>
          <p:nvPr/>
        </p:nvPicPr>
        <p:blipFill rotWithShape="1"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4788" y="4365269"/>
            <a:ext cx="616826" cy="539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489;p40"/>
          <p:cNvPicPr preferRelativeResize="0">
            <a:picLocks/>
          </p:cNvPicPr>
          <p:nvPr/>
        </p:nvPicPr>
        <p:blipFill>
          <a:blip r:embed="rId1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4789" y="1790293"/>
            <a:ext cx="616825" cy="208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490;p40"/>
          <p:cNvPicPr preferRelativeResize="0">
            <a:picLocks/>
          </p:cNvPicPr>
          <p:nvPr/>
        </p:nvPicPr>
        <p:blipFill rotWithShape="1">
          <a:blip r:embed="rId1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7452" y="2914983"/>
            <a:ext cx="751498" cy="1669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4" name="Conector reto 93"/>
          <p:cNvCxnSpPr/>
          <p:nvPr/>
        </p:nvCxnSpPr>
        <p:spPr>
          <a:xfrm>
            <a:off x="20523" y="1478147"/>
            <a:ext cx="5925879" cy="0"/>
          </a:xfrm>
          <a:prstGeom prst="line">
            <a:avLst/>
          </a:prstGeom>
          <a:ln w="19050"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Imagem 37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0938" y="-168154"/>
            <a:ext cx="890928" cy="1056398"/>
          </a:xfrm>
          <a:prstGeom prst="rect">
            <a:avLst/>
          </a:prstGeom>
        </p:spPr>
      </p:pic>
      <p:pic>
        <p:nvPicPr>
          <p:cNvPr id="2" name="Google Shape;18;p3">
            <a:extLst>
              <a:ext uri="{FF2B5EF4-FFF2-40B4-BE49-F238E27FC236}">
                <a16:creationId xmlns:a16="http://schemas.microsoft.com/office/drawing/2014/main" id="{C26E82C6-6057-F4D5-7FDA-BE548064726B}"/>
              </a:ext>
            </a:extLst>
          </p:cNvPr>
          <p:cNvPicPr preferRelativeResize="0"/>
          <p:nvPr/>
        </p:nvPicPr>
        <p:blipFill rotWithShape="1">
          <a:blip r:embed="rId1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Uma imagem contendo desenho&#10;&#10;Descrição gerada automaticamente">
            <a:extLst>
              <a:ext uri="{FF2B5EF4-FFF2-40B4-BE49-F238E27FC236}">
                <a16:creationId xmlns:a16="http://schemas.microsoft.com/office/drawing/2014/main" id="{6CD943FF-8E4E-8A8E-6DCA-C25F611FFBBC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840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tângulo 38"/>
          <p:cNvSpPr/>
          <p:nvPr/>
        </p:nvSpPr>
        <p:spPr>
          <a:xfrm>
            <a:off x="7235686" y="1071524"/>
            <a:ext cx="1715031" cy="43006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tângulo 91"/>
          <p:cNvSpPr/>
          <p:nvPr/>
        </p:nvSpPr>
        <p:spPr>
          <a:xfrm>
            <a:off x="7337880" y="1184112"/>
            <a:ext cx="1829511" cy="428203"/>
          </a:xfrm>
          <a:prstGeom prst="rect">
            <a:avLst/>
          </a:prstGeom>
          <a:solidFill>
            <a:srgbClr val="6B4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464;p39"/>
          <p:cNvSpPr txBox="1">
            <a:spLocks/>
          </p:cNvSpPr>
          <p:nvPr/>
        </p:nvSpPr>
        <p:spPr>
          <a:xfrm>
            <a:off x="131939" y="4835863"/>
            <a:ext cx="1657103" cy="155159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US" sz="800" dirty="0">
                <a:solidFill>
                  <a:schemeClr val="bg1"/>
                </a:solidFill>
                <a:latin typeface="Asap" panose="02000503040000090004" pitchFamily="2" charset="0"/>
              </a:rPr>
              <a:t>Centro</a:t>
            </a:r>
            <a:r>
              <a:rPr lang="en-US" sz="800" dirty="0"/>
              <a:t> </a:t>
            </a:r>
            <a:r>
              <a:rPr lang="en-US" sz="800" dirty="0">
                <a:solidFill>
                  <a:schemeClr val="bg1"/>
                </a:solidFill>
                <a:latin typeface="Asap" panose="02000503040000090004" pitchFamily="2" charset="0"/>
              </a:rPr>
              <a:t>de </a:t>
            </a:r>
            <a:r>
              <a:rPr lang="en-US" sz="800" dirty="0" err="1">
                <a:solidFill>
                  <a:schemeClr val="bg1"/>
                </a:solidFill>
                <a:latin typeface="Asap" panose="02000503040000090004" pitchFamily="2" charset="0"/>
              </a:rPr>
              <a:t>mídia</a:t>
            </a:r>
            <a:endParaRPr lang="en-US" sz="8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cxnSp>
        <p:nvCxnSpPr>
          <p:cNvPr id="43" name="Conector reto 42"/>
          <p:cNvCxnSpPr>
            <a:endCxn id="4" idx="2"/>
          </p:cNvCxnSpPr>
          <p:nvPr/>
        </p:nvCxnSpPr>
        <p:spPr>
          <a:xfrm flipV="1">
            <a:off x="-171308" y="4991022"/>
            <a:ext cx="1131799" cy="1"/>
          </a:xfrm>
          <a:prstGeom prst="line">
            <a:avLst/>
          </a:prstGeom>
          <a:ln>
            <a:solidFill>
              <a:srgbClr val="6B459C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to 48"/>
          <p:cNvCxnSpPr>
            <a:cxnSpLocks/>
          </p:cNvCxnSpPr>
          <p:nvPr/>
        </p:nvCxnSpPr>
        <p:spPr>
          <a:xfrm>
            <a:off x="20523" y="1478147"/>
            <a:ext cx="4450893" cy="0"/>
          </a:xfrm>
          <a:prstGeom prst="line">
            <a:avLst/>
          </a:prstGeom>
          <a:ln w="19050"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Imagem 7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9083" y="1397672"/>
            <a:ext cx="831014" cy="864444"/>
          </a:xfrm>
          <a:prstGeom prst="rect">
            <a:avLst/>
          </a:prstGeom>
        </p:spPr>
      </p:pic>
      <p:pic>
        <p:nvPicPr>
          <p:cNvPr id="74" name="Imagem 73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92596" y="1034772"/>
            <a:ext cx="924042" cy="986106"/>
          </a:xfrm>
          <a:prstGeom prst="rect">
            <a:avLst/>
          </a:prstGeom>
        </p:spPr>
      </p:pic>
      <p:sp>
        <p:nvSpPr>
          <p:cNvPr id="84" name="Google Shape;484;p40"/>
          <p:cNvSpPr txBox="1"/>
          <p:nvPr/>
        </p:nvSpPr>
        <p:spPr>
          <a:xfrm>
            <a:off x="7560504" y="1273382"/>
            <a:ext cx="1191888" cy="389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en-US" sz="1200" b="1" dirty="0">
                <a:solidFill>
                  <a:srgbClr val="09223E"/>
                </a:solidFill>
                <a:latin typeface="Asap" panose="02000503040000090004" pitchFamily="2" charset="0"/>
                <a:sym typeface="Public Sans SemiBold"/>
              </a:rPr>
              <a:t>PRINCIPAIS INTEGRAÇÕES</a:t>
            </a:r>
          </a:p>
        </p:txBody>
      </p:sp>
      <p:sp>
        <p:nvSpPr>
          <p:cNvPr id="40" name="Google Shape;508;p41"/>
          <p:cNvSpPr txBox="1">
            <a:spLocks/>
          </p:cNvSpPr>
          <p:nvPr/>
        </p:nvSpPr>
        <p:spPr>
          <a:xfrm>
            <a:off x="226214" y="1501080"/>
            <a:ext cx="4759254" cy="7364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600" dirty="0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Light"/>
              </a:rPr>
              <a:t>Desde seu arquivo mais antigo ao </a:t>
            </a:r>
            <a:br>
              <a:rPr lang="pt-BR" sz="1600" dirty="0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Light"/>
              </a:rPr>
            </a:br>
            <a:r>
              <a:rPr lang="pt-BR" sz="1600" dirty="0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Light"/>
              </a:rPr>
              <a:t>seu conteúdo ao vivo mais recente</a:t>
            </a:r>
          </a:p>
        </p:txBody>
      </p:sp>
      <p:sp>
        <p:nvSpPr>
          <p:cNvPr id="41" name="Google Shape;509;p41"/>
          <p:cNvSpPr txBox="1">
            <a:spLocks/>
          </p:cNvSpPr>
          <p:nvPr/>
        </p:nvSpPr>
        <p:spPr>
          <a:xfrm>
            <a:off x="224885" y="620176"/>
            <a:ext cx="5584467" cy="7952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80000"/>
              </a:lnSpc>
            </a:pPr>
            <a:r>
              <a:rPr lang="pt-BR" sz="2800" b="1" dirty="0">
                <a:solidFill>
                  <a:srgbClr val="6B459C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TODOS OS SEUS ATIVOS DE </a:t>
            </a:r>
          </a:p>
          <a:p>
            <a:pPr>
              <a:lnSpc>
                <a:spcPct val="80000"/>
              </a:lnSpc>
            </a:pPr>
            <a:r>
              <a:rPr lang="pt-BR" sz="2800" b="1" dirty="0">
                <a:solidFill>
                  <a:srgbClr val="6B459C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MÍDIA EM UM ÚNICO HUB</a:t>
            </a:r>
          </a:p>
        </p:txBody>
      </p:sp>
      <p:sp>
        <p:nvSpPr>
          <p:cNvPr id="42" name="Google Shape;498;p41"/>
          <p:cNvSpPr txBox="1"/>
          <p:nvPr/>
        </p:nvSpPr>
        <p:spPr>
          <a:xfrm>
            <a:off x="425519" y="2320404"/>
            <a:ext cx="1691100" cy="2148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Colabore em um espaço</a:t>
            </a:r>
            <a:br>
              <a:rPr lang="f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</a:br>
            <a:r>
              <a:rPr lang="f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de trabalho seguro na nuvem compatível com SSO com várias funções e permissões. </a:t>
            </a:r>
            <a:endParaRPr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>
              <a:lnSpc>
                <a:spcPct val="115000"/>
              </a:lnSpc>
            </a:pP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Indexar com o MXT-1.5 e classificar automaticamente </a:t>
            </a:r>
            <a:b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</a:b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seus ativos de mídia</a:t>
            </a:r>
            <a:b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</a:b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em coleções. </a:t>
            </a:r>
          </a:p>
          <a:p>
            <a:pPr>
              <a:lnSpc>
                <a:spcPct val="115000"/>
              </a:lnSpc>
            </a:pPr>
            <a:endParaRPr lang="pt-BR"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 lvl="0">
              <a:lnSpc>
                <a:spcPct val="115000"/>
              </a:lnSpc>
            </a:pP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Aplicativo móvel nativo </a:t>
            </a:r>
            <a:b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</a:b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para </a:t>
            </a:r>
            <a:r>
              <a:rPr lang="pt-BR" sz="900" u="sng" dirty="0">
                <a:solidFill>
                  <a:srgbClr val="6B459C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  <a:hlinkClick r:id="rId4"/>
              </a:rPr>
              <a:t>iOS</a:t>
            </a:r>
            <a:r>
              <a:rPr lang="pt-BR" sz="900" u="sng" dirty="0">
                <a:solidFill>
                  <a:schemeClr val="hlink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  <a:hlinkClick r:id="rId4"/>
              </a:rPr>
              <a:t> </a:t>
            </a: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e </a:t>
            </a:r>
            <a:r>
              <a:rPr lang="pt-BR" sz="900" u="sng" dirty="0" err="1">
                <a:solidFill>
                  <a:schemeClr val="hlink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  <a:hlinkClick r:id="rId5"/>
              </a:rPr>
              <a:t>Android</a:t>
            </a:r>
            <a:endParaRPr lang="pt-BR"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>
              <a:lnSpc>
                <a:spcPct val="115000"/>
              </a:lnSpc>
            </a:pPr>
            <a:endParaRPr lang="pt-BR"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47" name="Google Shape;499;p41"/>
          <p:cNvSpPr txBox="1"/>
          <p:nvPr/>
        </p:nvSpPr>
        <p:spPr>
          <a:xfrm>
            <a:off x="2380988" y="2344083"/>
            <a:ext cx="1542600" cy="2100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Mecanismo de pesquisa avançado e player de vídeo com ferramentas</a:t>
            </a:r>
            <a:br>
              <a:rPr lang="f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</a:br>
            <a:r>
              <a:rPr lang="f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de recorte intuitivas.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"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>
              <a:lnSpc>
                <a:spcPct val="115000"/>
              </a:lnSpc>
            </a:pP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Permita que editores, produtores  e jornalistas encontrem conteúdo relevante em menos</a:t>
            </a:r>
            <a:b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</a:b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de 2 segundos.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</p:txBody>
      </p:sp>
      <p:pic>
        <p:nvPicPr>
          <p:cNvPr id="53" name="Google Shape;519;p41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81" t="1181" r="1181" b="1181"/>
          <a:stretch/>
        </p:blipFill>
        <p:spPr>
          <a:xfrm>
            <a:off x="3923532" y="2288618"/>
            <a:ext cx="3016571" cy="2156201"/>
          </a:xfrm>
          <a:prstGeom prst="roundRect">
            <a:avLst>
              <a:gd name="adj" fmla="val 2451"/>
            </a:avLst>
          </a:prstGeom>
          <a:noFill/>
          <a:ln>
            <a:noFill/>
          </a:ln>
        </p:spPr>
      </p:pic>
      <p:pic>
        <p:nvPicPr>
          <p:cNvPr id="54" name="Google Shape;512;p41"/>
          <p:cNvPicPr preferRelativeResize="0">
            <a:picLocks/>
          </p:cNvPicPr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6115" r="-12089"/>
          <a:stretch/>
        </p:blipFill>
        <p:spPr>
          <a:xfrm>
            <a:off x="7863082" y="4118104"/>
            <a:ext cx="579502" cy="43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13;p41"/>
          <p:cNvPicPr preferRelativeResize="0">
            <a:picLocks/>
          </p:cNvPicPr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3078" y="2529789"/>
            <a:ext cx="579509" cy="45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14;p41"/>
          <p:cNvPicPr preferRelativeResize="0">
            <a:picLocks/>
          </p:cNvPicPr>
          <p:nvPr/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6128" r="-12076"/>
          <a:stretch/>
        </p:blipFill>
        <p:spPr>
          <a:xfrm>
            <a:off x="7893430" y="3148087"/>
            <a:ext cx="579502" cy="43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15;p41"/>
          <p:cNvPicPr preferRelativeResize="0">
            <a:picLocks/>
          </p:cNvPicPr>
          <p:nvPr/>
        </p:nvPicPr>
        <p:blipFill rotWithShape="1"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0881" b="-120881"/>
          <a:stretch/>
        </p:blipFill>
        <p:spPr>
          <a:xfrm>
            <a:off x="7863082" y="3617194"/>
            <a:ext cx="579500" cy="433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16;p41"/>
          <p:cNvPicPr preferRelativeResize="0">
            <a:picLocks/>
          </p:cNvPicPr>
          <p:nvPr/>
        </p:nvPicPr>
        <p:blipFill rotWithShape="1">
          <a:blip r:embed="rId1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493" t="-110668" b="-110668"/>
          <a:stretch/>
        </p:blipFill>
        <p:spPr>
          <a:xfrm>
            <a:off x="7803383" y="2060994"/>
            <a:ext cx="669549" cy="393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17;p41"/>
          <p:cNvPicPr preferRelativeResize="0">
            <a:picLocks/>
          </p:cNvPicPr>
          <p:nvPr/>
        </p:nvPicPr>
        <p:blipFill rotWithShape="1">
          <a:blip r:embed="rId1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3513" b="-93513"/>
          <a:stretch/>
        </p:blipFill>
        <p:spPr>
          <a:xfrm>
            <a:off x="7833732" y="1609667"/>
            <a:ext cx="608850" cy="45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518;p41"/>
          <p:cNvPicPr preferRelativeResize="0">
            <a:picLocks/>
          </p:cNvPicPr>
          <p:nvPr/>
        </p:nvPicPr>
        <p:blipFill rotWithShape="1">
          <a:blip r:embed="rId1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3370" r="-918" b="-123370"/>
          <a:stretch/>
        </p:blipFill>
        <p:spPr>
          <a:xfrm>
            <a:off x="7704877" y="4619013"/>
            <a:ext cx="855910" cy="433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" name="Agrupar 60"/>
          <p:cNvGrpSpPr/>
          <p:nvPr/>
        </p:nvGrpSpPr>
        <p:grpSpPr>
          <a:xfrm>
            <a:off x="287420" y="2374432"/>
            <a:ext cx="226506" cy="271743"/>
            <a:chOff x="5220034" y="-424808"/>
            <a:chExt cx="1340170" cy="1625085"/>
          </a:xfrm>
        </p:grpSpPr>
        <p:pic>
          <p:nvPicPr>
            <p:cNvPr id="62" name="Imagem 61"/>
            <p:cNvPicPr>
              <a:picLocks noChangeAspect="1"/>
            </p:cNvPicPr>
            <p:nvPr/>
          </p:nvPicPr>
          <p:blipFill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63" name="Imagem 62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67" name="Agrupar 66"/>
          <p:cNvGrpSpPr/>
          <p:nvPr/>
        </p:nvGrpSpPr>
        <p:grpSpPr>
          <a:xfrm>
            <a:off x="240813" y="3185296"/>
            <a:ext cx="226506" cy="271743"/>
            <a:chOff x="5220034" y="-424808"/>
            <a:chExt cx="1340170" cy="1625085"/>
          </a:xfrm>
        </p:grpSpPr>
        <p:pic>
          <p:nvPicPr>
            <p:cNvPr id="68" name="Imagem 67"/>
            <p:cNvPicPr>
              <a:picLocks noChangeAspect="1"/>
            </p:cNvPicPr>
            <p:nvPr/>
          </p:nvPicPr>
          <p:blipFill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69" name="Imagem 68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91" name="Agrupar 90"/>
          <p:cNvGrpSpPr/>
          <p:nvPr/>
        </p:nvGrpSpPr>
        <p:grpSpPr>
          <a:xfrm>
            <a:off x="226214" y="3965196"/>
            <a:ext cx="226506" cy="271743"/>
            <a:chOff x="5220034" y="-424808"/>
            <a:chExt cx="1340170" cy="1625085"/>
          </a:xfrm>
        </p:grpSpPr>
        <p:pic>
          <p:nvPicPr>
            <p:cNvPr id="93" name="Imagem 92"/>
            <p:cNvPicPr>
              <a:picLocks noChangeAspect="1"/>
            </p:cNvPicPr>
            <p:nvPr/>
          </p:nvPicPr>
          <p:blipFill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94" name="Imagem 93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95" name="Agrupar 94"/>
          <p:cNvGrpSpPr/>
          <p:nvPr/>
        </p:nvGrpSpPr>
        <p:grpSpPr>
          <a:xfrm>
            <a:off x="2206034" y="2417968"/>
            <a:ext cx="226506" cy="271743"/>
            <a:chOff x="5220034" y="-424808"/>
            <a:chExt cx="1340170" cy="1625085"/>
          </a:xfrm>
        </p:grpSpPr>
        <p:pic>
          <p:nvPicPr>
            <p:cNvPr id="96" name="Imagem 95"/>
            <p:cNvPicPr>
              <a:picLocks noChangeAspect="1"/>
            </p:cNvPicPr>
            <p:nvPr/>
          </p:nvPicPr>
          <p:blipFill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97" name="Imagem 96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98" name="Agrupar 97"/>
          <p:cNvGrpSpPr/>
          <p:nvPr/>
        </p:nvGrpSpPr>
        <p:grpSpPr>
          <a:xfrm>
            <a:off x="2217937" y="3194828"/>
            <a:ext cx="226506" cy="271743"/>
            <a:chOff x="5220034" y="-424808"/>
            <a:chExt cx="1340170" cy="1625085"/>
          </a:xfrm>
        </p:grpSpPr>
        <p:pic>
          <p:nvPicPr>
            <p:cNvPr id="99" name="Imagem 98"/>
            <p:cNvPicPr>
              <a:picLocks noChangeAspect="1"/>
            </p:cNvPicPr>
            <p:nvPr/>
          </p:nvPicPr>
          <p:blipFill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100" name="Imagem 99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pic>
        <p:nvPicPr>
          <p:cNvPr id="2" name="Google Shape;18;p3">
            <a:extLst>
              <a:ext uri="{FF2B5EF4-FFF2-40B4-BE49-F238E27FC236}">
                <a16:creationId xmlns:a16="http://schemas.microsoft.com/office/drawing/2014/main" id="{D296BE93-BDE2-0A17-5465-5EF74CCACFA6}"/>
              </a:ext>
            </a:extLst>
          </p:cNvPr>
          <p:cNvPicPr preferRelativeResize="0"/>
          <p:nvPr/>
        </p:nvPicPr>
        <p:blipFill rotWithShape="1">
          <a:blip r:embed="rId1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Uma imagem contendo desenho&#10;&#10;Descrição gerada automaticamente">
            <a:extLst>
              <a:ext uri="{FF2B5EF4-FFF2-40B4-BE49-F238E27FC236}">
                <a16:creationId xmlns:a16="http://schemas.microsoft.com/office/drawing/2014/main" id="{6962DD2A-1758-F054-2248-CBF70797C40B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4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3140765" y="4277025"/>
            <a:ext cx="6003235" cy="558838"/>
          </a:xfrm>
          <a:prstGeom prst="rect">
            <a:avLst/>
          </a:prstGeom>
          <a:solidFill>
            <a:srgbClr val="6B4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Imagem 73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9153" y="4189397"/>
            <a:ext cx="1069719" cy="1141566"/>
          </a:xfrm>
          <a:prstGeom prst="rect">
            <a:avLst/>
          </a:prstGeom>
        </p:spPr>
      </p:pic>
      <p:sp>
        <p:nvSpPr>
          <p:cNvPr id="4" name="Google Shape;464;p39"/>
          <p:cNvSpPr txBox="1">
            <a:spLocks/>
          </p:cNvSpPr>
          <p:nvPr/>
        </p:nvSpPr>
        <p:spPr>
          <a:xfrm>
            <a:off x="131939" y="4835863"/>
            <a:ext cx="1657103" cy="155159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/>
                </a:solidFill>
                <a:latin typeface="Asap" panose="02000503040000090004" pitchFamily="2" charset="0"/>
              </a:rPr>
              <a:t>Mercado de </a:t>
            </a:r>
            <a:r>
              <a:rPr lang="en-US" sz="800" dirty="0" err="1">
                <a:solidFill>
                  <a:schemeClr val="bg1"/>
                </a:solidFill>
                <a:latin typeface="Asap" panose="02000503040000090004" pitchFamily="2" charset="0"/>
              </a:rPr>
              <a:t>mídia</a:t>
            </a:r>
            <a:endParaRPr lang="en-US" sz="8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cxnSp>
        <p:nvCxnSpPr>
          <p:cNvPr id="43" name="Conector reto 42"/>
          <p:cNvCxnSpPr/>
          <p:nvPr/>
        </p:nvCxnSpPr>
        <p:spPr>
          <a:xfrm>
            <a:off x="-171308" y="4991023"/>
            <a:ext cx="1244734" cy="0"/>
          </a:xfrm>
          <a:prstGeom prst="line">
            <a:avLst/>
          </a:prstGeom>
          <a:ln>
            <a:solidFill>
              <a:srgbClr val="6B459C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Imagem 7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09538" y="602129"/>
            <a:ext cx="1119560" cy="1164600"/>
          </a:xfrm>
          <a:prstGeom prst="rect">
            <a:avLst/>
          </a:prstGeom>
        </p:spPr>
      </p:pic>
      <p:sp>
        <p:nvSpPr>
          <p:cNvPr id="33" name="Google Shape;472;p40"/>
          <p:cNvSpPr txBox="1">
            <a:spLocks/>
          </p:cNvSpPr>
          <p:nvPr/>
        </p:nvSpPr>
        <p:spPr>
          <a:xfrm>
            <a:off x="247089" y="446337"/>
            <a:ext cx="5597119" cy="96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2800" b="1" dirty="0">
                <a:solidFill>
                  <a:srgbClr val="6B459C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ABRA SUAS COLEÇÕES</a:t>
            </a:r>
            <a:br>
              <a:rPr lang="pt-BR" sz="2800" b="1" dirty="0">
                <a:solidFill>
                  <a:srgbClr val="6B459C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</a:br>
            <a:r>
              <a:rPr lang="pt-BR" sz="2800" b="1" dirty="0">
                <a:solidFill>
                  <a:srgbClr val="6B459C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DE MÍDIA PARA NEGÓCIOS</a:t>
            </a:r>
          </a:p>
        </p:txBody>
      </p:sp>
      <p:sp>
        <p:nvSpPr>
          <p:cNvPr id="44" name="Google Shape;441;p39"/>
          <p:cNvSpPr txBox="1"/>
          <p:nvPr/>
        </p:nvSpPr>
        <p:spPr>
          <a:xfrm>
            <a:off x="247089" y="1555319"/>
            <a:ext cx="6311843" cy="531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600" dirty="0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</a:rPr>
              <a:t>Digitalize suas operações de licenciamento</a:t>
            </a:r>
            <a:br>
              <a:rPr lang="pt-BR" sz="1600" dirty="0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</a:rPr>
            </a:br>
            <a:r>
              <a:rPr lang="pt-BR" sz="1600" dirty="0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</a:rPr>
              <a:t>de mídia e gere novos fluxos de receita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rgbClr val="FFFFFF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</p:txBody>
      </p:sp>
      <p:grpSp>
        <p:nvGrpSpPr>
          <p:cNvPr id="64" name="Agrupar 63"/>
          <p:cNvGrpSpPr/>
          <p:nvPr/>
        </p:nvGrpSpPr>
        <p:grpSpPr>
          <a:xfrm>
            <a:off x="337806" y="2510624"/>
            <a:ext cx="226506" cy="271743"/>
            <a:chOff x="5220034" y="-424808"/>
            <a:chExt cx="1340170" cy="1625085"/>
          </a:xfrm>
        </p:grpSpPr>
        <p:pic>
          <p:nvPicPr>
            <p:cNvPr id="65" name="Imagem 64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66" name="Imagem 65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70" name="Agrupar 69"/>
          <p:cNvGrpSpPr/>
          <p:nvPr/>
        </p:nvGrpSpPr>
        <p:grpSpPr>
          <a:xfrm>
            <a:off x="343198" y="3134281"/>
            <a:ext cx="226506" cy="271743"/>
            <a:chOff x="5220034" y="-424808"/>
            <a:chExt cx="1340170" cy="1625085"/>
          </a:xfrm>
        </p:grpSpPr>
        <p:pic>
          <p:nvPicPr>
            <p:cNvPr id="71" name="Imagem 70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72" name="Imagem 71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pic>
        <p:nvPicPr>
          <p:cNvPr id="93" name="Imagem 92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87643" y="247656"/>
            <a:ext cx="1114498" cy="1189354"/>
          </a:xfrm>
          <a:prstGeom prst="rect">
            <a:avLst/>
          </a:prstGeom>
        </p:spPr>
      </p:pic>
      <p:cxnSp>
        <p:nvCxnSpPr>
          <p:cNvPr id="94" name="Conector reto 93"/>
          <p:cNvCxnSpPr/>
          <p:nvPr/>
        </p:nvCxnSpPr>
        <p:spPr>
          <a:xfrm>
            <a:off x="20523" y="1478147"/>
            <a:ext cx="4615087" cy="0"/>
          </a:xfrm>
          <a:prstGeom prst="line">
            <a:avLst/>
          </a:prstGeom>
          <a:ln w="19050"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Google Shape;529;p42"/>
          <p:cNvSpPr txBox="1"/>
          <p:nvPr/>
        </p:nvSpPr>
        <p:spPr>
          <a:xfrm>
            <a:off x="532913" y="2432669"/>
            <a:ext cx="1691100" cy="15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Transforme facilmente</a:t>
            </a:r>
            <a:br>
              <a:rPr lang="f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</a:br>
            <a:r>
              <a:rPr lang="f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seu hub de mídia em</a:t>
            </a:r>
            <a:br>
              <a:rPr lang="f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</a:br>
            <a:r>
              <a:rPr lang="f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um mercado de mídia.</a:t>
            </a:r>
          </a:p>
          <a:p>
            <a:pPr>
              <a:lnSpc>
                <a:spcPct val="115000"/>
              </a:lnSpc>
            </a:pPr>
            <a:endParaRPr lang="pt-BR"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 lvl="0">
              <a:lnSpc>
                <a:spcPct val="115000"/>
              </a:lnSpc>
            </a:pP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Gerencie os pedidos com facilidade e gere um link</a:t>
            </a:r>
            <a:b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</a:b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de entrega no formato preferido do comprador.</a:t>
            </a:r>
          </a:p>
          <a:p>
            <a:pPr>
              <a:lnSpc>
                <a:spcPct val="115000"/>
              </a:lnSpc>
            </a:pPr>
            <a:endParaRPr lang="pt-BR"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49" name="Google Shape;531;p42"/>
          <p:cNvSpPr txBox="1"/>
          <p:nvPr/>
        </p:nvSpPr>
        <p:spPr>
          <a:xfrm>
            <a:off x="2552218" y="2432669"/>
            <a:ext cx="1902300" cy="1410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Espaço de trabalho</a:t>
            </a:r>
            <a:b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</a:b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com marca completa.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"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Selecione e apresente coleções de mídia aos compradores.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"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  <a:p>
            <a:pPr>
              <a:lnSpc>
                <a:spcPct val="115000"/>
              </a:lnSpc>
            </a:pP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Todos os seus ativos de mídia</a:t>
            </a:r>
            <a:b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</a:b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são marcados com marca</a:t>
            </a:r>
            <a:b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</a:br>
            <a:r>
              <a:rPr lang="pt-BR" sz="900" dirty="0">
                <a:solidFill>
                  <a:srgbClr val="FFFFFF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d'água automaticamente.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FFFFFF"/>
              </a:solidFill>
              <a:latin typeface="Asap" panose="02000503040000090004" pitchFamily="2" charset="0"/>
              <a:ea typeface="Public Sans Light"/>
              <a:cs typeface="Public Sans Light"/>
              <a:sym typeface="Public Sans Light"/>
            </a:endParaRPr>
          </a:p>
        </p:txBody>
      </p:sp>
      <p:grpSp>
        <p:nvGrpSpPr>
          <p:cNvPr id="54" name="Agrupar 53"/>
          <p:cNvGrpSpPr/>
          <p:nvPr/>
        </p:nvGrpSpPr>
        <p:grpSpPr>
          <a:xfrm>
            <a:off x="2377368" y="2497652"/>
            <a:ext cx="226506" cy="271743"/>
            <a:chOff x="5220034" y="-424808"/>
            <a:chExt cx="1340170" cy="1625085"/>
          </a:xfrm>
        </p:grpSpPr>
        <p:pic>
          <p:nvPicPr>
            <p:cNvPr id="55" name="Imagem 54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56" name="Imagem 55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57" name="Agrupar 56"/>
          <p:cNvGrpSpPr/>
          <p:nvPr/>
        </p:nvGrpSpPr>
        <p:grpSpPr>
          <a:xfrm>
            <a:off x="2377368" y="2960587"/>
            <a:ext cx="226506" cy="271743"/>
            <a:chOff x="5220034" y="-424808"/>
            <a:chExt cx="1340170" cy="1625085"/>
          </a:xfrm>
        </p:grpSpPr>
        <p:pic>
          <p:nvPicPr>
            <p:cNvPr id="58" name="Imagem 57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59" name="Imagem 58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60" name="Agrupar 59"/>
          <p:cNvGrpSpPr/>
          <p:nvPr/>
        </p:nvGrpSpPr>
        <p:grpSpPr>
          <a:xfrm>
            <a:off x="2377368" y="3427674"/>
            <a:ext cx="226506" cy="271743"/>
            <a:chOff x="5220034" y="-424808"/>
            <a:chExt cx="1340170" cy="1625085"/>
          </a:xfrm>
        </p:grpSpPr>
        <p:pic>
          <p:nvPicPr>
            <p:cNvPr id="61" name="Imagem 60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62" name="Imagem 61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sp>
        <p:nvSpPr>
          <p:cNvPr id="63" name="Google Shape;538;p42"/>
          <p:cNvSpPr txBox="1">
            <a:spLocks/>
          </p:cNvSpPr>
          <p:nvPr/>
        </p:nvSpPr>
        <p:spPr>
          <a:xfrm>
            <a:off x="3239889" y="4310238"/>
            <a:ext cx="1107390" cy="4924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000" b="1" dirty="0">
                <a:solidFill>
                  <a:schemeClr val="bg1"/>
                </a:solidFill>
                <a:latin typeface="Asap" panose="02000503040000090004" pitchFamily="2" charset="0"/>
              </a:rPr>
              <a:t>O Clip &amp; Collect</a:t>
            </a:r>
            <a:br>
              <a:rPr lang="en-US" sz="1000" b="1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en-US" sz="1000" b="1" dirty="0" err="1">
                <a:solidFill>
                  <a:schemeClr val="bg1"/>
                </a:solidFill>
                <a:latin typeface="Asap" panose="02000503040000090004" pitchFamily="2" charset="0"/>
              </a:rPr>
              <a:t>Experiência</a:t>
            </a:r>
            <a:endParaRPr lang="en-US" sz="1000" b="1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sp>
        <p:nvSpPr>
          <p:cNvPr id="67" name="Google Shape;539;p42"/>
          <p:cNvSpPr txBox="1">
            <a:spLocks/>
          </p:cNvSpPr>
          <p:nvPr/>
        </p:nvSpPr>
        <p:spPr>
          <a:xfrm>
            <a:off x="4518500" y="4300878"/>
            <a:ext cx="4508400" cy="71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ublic Sans"/>
              <a:buChar char="●"/>
              <a:defRPr sz="1800" b="0" i="0" u="none" strike="noStrike" cap="none"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"/>
              <a:buChar char="○"/>
              <a:defRPr sz="1400" b="0" i="0" u="none" strike="noStrike" cap="none"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"/>
              <a:buChar char="■"/>
              <a:defRPr sz="1400" b="0" i="0" u="none" strike="noStrike" cap="none"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"/>
              <a:buChar char="●"/>
              <a:defRPr sz="1400" b="0" i="0" u="none" strike="noStrike" cap="none"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"/>
              <a:buChar char="○"/>
              <a:defRPr sz="1400" b="0" i="0" u="none" strike="noStrike" cap="none"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"/>
              <a:buChar char="■"/>
              <a:defRPr sz="1400" b="0" i="0" u="none" strike="noStrike" cap="none"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"/>
              <a:buChar char="●"/>
              <a:defRPr sz="1400" b="0" i="0" u="none" strike="noStrike" cap="none"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"/>
              <a:buChar char="○"/>
              <a:defRPr sz="1400" b="0" i="0" u="none" strike="noStrike" cap="none"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"/>
              <a:buChar char="■"/>
              <a:defRPr sz="1400" b="0" i="0" u="none" strike="noStrike" cap="none"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marL="0" indent="0">
              <a:spcAft>
                <a:spcPts val="1200"/>
              </a:spcAft>
              <a:buFont typeface="Public Sans"/>
              <a:buNone/>
            </a:pPr>
            <a:r>
              <a:rPr lang="pt-BR" sz="900" dirty="0">
                <a:solidFill>
                  <a:schemeClr val="lt1"/>
                </a:solidFill>
                <a:latin typeface="Asap" panose="02000503040000090004" pitchFamily="2" charset="0"/>
              </a:rPr>
              <a:t>Os compradores podem navegar ou pesquisar conteúdo relevante. Eles adicionam clipes de vídeo e/ou fotos ao carrinho e solicitam uma cotação. Depois que você valida o pedido, um link de entrega é gerado automaticamente para que eles façam o download dos arquivos limpos.</a:t>
            </a:r>
          </a:p>
        </p:txBody>
      </p:sp>
      <p:pic>
        <p:nvPicPr>
          <p:cNvPr id="68" name="Google Shape;541;p42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9457" y="1848151"/>
            <a:ext cx="4363875" cy="210185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Conector reto 7"/>
          <p:cNvCxnSpPr/>
          <p:nvPr/>
        </p:nvCxnSpPr>
        <p:spPr>
          <a:xfrm>
            <a:off x="4406812" y="4349364"/>
            <a:ext cx="0" cy="429433"/>
          </a:xfrm>
          <a:prstGeom prst="line">
            <a:avLst/>
          </a:prstGeom>
          <a:ln w="19050">
            <a:solidFill>
              <a:srgbClr val="0922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oogle Shape;18;p3">
            <a:extLst>
              <a:ext uri="{FF2B5EF4-FFF2-40B4-BE49-F238E27FC236}">
                <a16:creationId xmlns:a16="http://schemas.microsoft.com/office/drawing/2014/main" id="{0FECA2E3-B911-B190-12A5-BC3326708659}"/>
              </a:ext>
            </a:extLst>
          </p:cNvPr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Uma imagem contendo desenho&#10;&#10;Descrição gerada automaticamente">
            <a:extLst>
              <a:ext uri="{FF2B5EF4-FFF2-40B4-BE49-F238E27FC236}">
                <a16:creationId xmlns:a16="http://schemas.microsoft.com/office/drawing/2014/main" id="{6FBC5525-563C-3825-CC68-86AC13161C9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443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4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m 2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23088" y="4317117"/>
            <a:ext cx="1106374" cy="1235171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2736" y="1982678"/>
            <a:ext cx="9141264" cy="22094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464;p39"/>
          <p:cNvSpPr txBox="1">
            <a:spLocks/>
          </p:cNvSpPr>
          <p:nvPr/>
        </p:nvSpPr>
        <p:spPr>
          <a:xfrm>
            <a:off x="131939" y="4835863"/>
            <a:ext cx="1657103" cy="155159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 err="1">
                <a:solidFill>
                  <a:schemeClr val="bg1"/>
                </a:solidFill>
                <a:latin typeface="Asap" panose="02000503040000090004" pitchFamily="2" charset="0"/>
              </a:rPr>
              <a:t>Clientes</a:t>
            </a:r>
            <a:endParaRPr lang="en-US" sz="8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cxnSp>
        <p:nvCxnSpPr>
          <p:cNvPr id="43" name="Conector reto 42"/>
          <p:cNvCxnSpPr/>
          <p:nvPr/>
        </p:nvCxnSpPr>
        <p:spPr>
          <a:xfrm>
            <a:off x="-171308" y="4991023"/>
            <a:ext cx="791510" cy="0"/>
          </a:xfrm>
          <a:prstGeom prst="line">
            <a:avLst/>
          </a:prstGeom>
          <a:ln>
            <a:solidFill>
              <a:srgbClr val="09223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Google Shape;547;p43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309" y="2463810"/>
            <a:ext cx="865302" cy="31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548;p43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275" y="3472186"/>
            <a:ext cx="995169" cy="232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549;p43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2958" y="3453044"/>
            <a:ext cx="736891" cy="270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550;p43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0337" y="2440731"/>
            <a:ext cx="945875" cy="361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551;p43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9305" y="2289229"/>
            <a:ext cx="592699" cy="664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552;p43"/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5096" y="2165496"/>
            <a:ext cx="736894" cy="912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553;p43"/>
          <p:cNvPicPr preferRelativeResize="0"/>
          <p:nvPr/>
        </p:nvPicPr>
        <p:blipFill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1128" y="3271578"/>
            <a:ext cx="633509" cy="633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554;p43"/>
          <p:cNvPicPr preferRelativeResize="0"/>
          <p:nvPr/>
        </p:nvPicPr>
        <p:blipFill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3746" y="2383895"/>
            <a:ext cx="633498" cy="475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555;p43"/>
          <p:cNvPicPr preferRelativeResize="0"/>
          <p:nvPr/>
        </p:nvPicPr>
        <p:blipFill rotWithShape="1">
          <a:blip r:embed="rId1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3606" y="3338006"/>
            <a:ext cx="945884" cy="500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556;p43"/>
          <p:cNvPicPr preferRelativeResize="0"/>
          <p:nvPr/>
        </p:nvPicPr>
        <p:blipFill>
          <a:blip r:embed="rId1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3082" y="3430428"/>
            <a:ext cx="1010647" cy="31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557;p43"/>
          <p:cNvPicPr preferRelativeResize="0"/>
          <p:nvPr/>
        </p:nvPicPr>
        <p:blipFill>
          <a:blip r:embed="rId1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5367" y="3494227"/>
            <a:ext cx="1215954" cy="188212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559;p43"/>
          <p:cNvSpPr txBox="1">
            <a:spLocks/>
          </p:cNvSpPr>
          <p:nvPr/>
        </p:nvSpPr>
        <p:spPr>
          <a:xfrm>
            <a:off x="257541" y="1094178"/>
            <a:ext cx="5777918" cy="9719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en-US" sz="5400" b="1" dirty="0">
                <a:solidFill>
                  <a:srgbClr val="09223E"/>
                </a:solidFill>
                <a:latin typeface="Asap" panose="02000503040000090004" pitchFamily="2" charset="0"/>
              </a:rPr>
              <a:t>CONFIÁVEL POR</a:t>
            </a:r>
          </a:p>
          <a:p>
            <a:pPr algn="ctr">
              <a:buClr>
                <a:schemeClr val="dk1"/>
              </a:buClr>
              <a:buSzPts val="1100"/>
            </a:pPr>
            <a:endParaRPr lang="en-US" dirty="0"/>
          </a:p>
          <a:p>
            <a:pPr algn="ctr"/>
            <a:endParaRPr lang="en-US" dirty="0"/>
          </a:p>
        </p:txBody>
      </p:sp>
      <p:pic>
        <p:nvPicPr>
          <p:cNvPr id="50" name="Google Shape;561;p43"/>
          <p:cNvPicPr preferRelativeResize="0"/>
          <p:nvPr/>
        </p:nvPicPr>
        <p:blipFill>
          <a:blip r:embed="rId1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704" y="2543054"/>
            <a:ext cx="1215949" cy="15733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3" name="Conector reto 52"/>
          <p:cNvCxnSpPr/>
          <p:nvPr/>
        </p:nvCxnSpPr>
        <p:spPr>
          <a:xfrm>
            <a:off x="5382281" y="1852135"/>
            <a:ext cx="3761719" cy="0"/>
          </a:xfrm>
          <a:prstGeom prst="line">
            <a:avLst/>
          </a:prstGeom>
          <a:ln w="19050">
            <a:solidFill>
              <a:srgbClr val="0922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Agrupar 8"/>
          <p:cNvGrpSpPr/>
          <p:nvPr/>
        </p:nvGrpSpPr>
        <p:grpSpPr>
          <a:xfrm>
            <a:off x="5097367" y="-206971"/>
            <a:ext cx="1433740" cy="1649061"/>
            <a:chOff x="5600442" y="-432511"/>
            <a:chExt cx="1673694" cy="1925052"/>
          </a:xfrm>
        </p:grpSpPr>
        <p:pic>
          <p:nvPicPr>
            <p:cNvPr id="69" name="Imagem 68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75" name="Imagem 74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03854" y="-97741"/>
              <a:ext cx="1370282" cy="1590282"/>
            </a:xfrm>
            <a:prstGeom prst="rect">
              <a:avLst/>
            </a:prstGeom>
          </p:spPr>
        </p:pic>
      </p:grpSp>
      <p:pic>
        <p:nvPicPr>
          <p:cNvPr id="76" name="Imagem 75" descr="Forma, Seta&#10;&#10;Descrição gerada automaticamente">
            <a:extLst>
              <a:ext uri="{FF2B5EF4-FFF2-40B4-BE49-F238E27FC236}">
                <a16:creationId xmlns:a16="http://schemas.microsoft.com/office/drawing/2014/main" id="{BE10C52D-B406-4592-E1F9-3D745114E9C6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97683" y="4278072"/>
            <a:ext cx="581622" cy="620684"/>
          </a:xfrm>
          <a:prstGeom prst="rect">
            <a:avLst/>
          </a:prstGeom>
        </p:spPr>
      </p:pic>
      <p:pic>
        <p:nvPicPr>
          <p:cNvPr id="2" name="Google Shape;18;p3">
            <a:extLst>
              <a:ext uri="{FF2B5EF4-FFF2-40B4-BE49-F238E27FC236}">
                <a16:creationId xmlns:a16="http://schemas.microsoft.com/office/drawing/2014/main" id="{69BF685C-F419-D069-96CC-F7902DED2C06}"/>
              </a:ext>
            </a:extLst>
          </p:cNvPr>
          <p:cNvPicPr preferRelativeResize="0"/>
          <p:nvPr/>
        </p:nvPicPr>
        <p:blipFill rotWithShape="1">
          <a:blip r:embed="rId1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Uma imagem contendo desenho&#10;&#10;Descrição gerada automaticamente">
            <a:extLst>
              <a:ext uri="{FF2B5EF4-FFF2-40B4-BE49-F238E27FC236}">
                <a16:creationId xmlns:a16="http://schemas.microsoft.com/office/drawing/2014/main" id="{DABC65D2-9E55-25AE-5DFC-6A142E6B768C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7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4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119469"/>
            <a:ext cx="9144000" cy="2110625"/>
          </a:xfrm>
          <a:prstGeom prst="rect">
            <a:avLst/>
          </a:prstGeom>
          <a:solidFill>
            <a:srgbClr val="092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Imagem 73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38993" y="3644214"/>
            <a:ext cx="959319" cy="1023748"/>
          </a:xfrm>
          <a:prstGeom prst="rect">
            <a:avLst/>
          </a:prstGeom>
        </p:spPr>
      </p:pic>
      <p:sp>
        <p:nvSpPr>
          <p:cNvPr id="4" name="Google Shape;464;p39"/>
          <p:cNvSpPr txBox="1">
            <a:spLocks/>
          </p:cNvSpPr>
          <p:nvPr/>
        </p:nvSpPr>
        <p:spPr>
          <a:xfrm>
            <a:off x="131939" y="4835863"/>
            <a:ext cx="1877235" cy="15516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  <a:t>Estudos de caso – Notícias e transmissão</a:t>
            </a:r>
          </a:p>
        </p:txBody>
      </p:sp>
      <p:cxnSp>
        <p:nvCxnSpPr>
          <p:cNvPr id="43" name="Conector reto 42"/>
          <p:cNvCxnSpPr/>
          <p:nvPr/>
        </p:nvCxnSpPr>
        <p:spPr>
          <a:xfrm>
            <a:off x="-171308" y="4991023"/>
            <a:ext cx="2254550" cy="0"/>
          </a:xfrm>
          <a:prstGeom prst="line">
            <a:avLst/>
          </a:prstGeom>
          <a:ln>
            <a:solidFill>
              <a:srgbClr val="09223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to 52"/>
          <p:cNvCxnSpPr/>
          <p:nvPr/>
        </p:nvCxnSpPr>
        <p:spPr>
          <a:xfrm>
            <a:off x="0" y="3712741"/>
            <a:ext cx="3919993" cy="0"/>
          </a:xfrm>
          <a:prstGeom prst="line">
            <a:avLst/>
          </a:prstGeom>
          <a:ln w="19050"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Agrupar 8"/>
          <p:cNvGrpSpPr/>
          <p:nvPr/>
        </p:nvGrpSpPr>
        <p:grpSpPr>
          <a:xfrm>
            <a:off x="1070556" y="-470145"/>
            <a:ext cx="1920696" cy="2209150"/>
            <a:chOff x="5600442" y="-432511"/>
            <a:chExt cx="1673694" cy="1925052"/>
          </a:xfrm>
        </p:grpSpPr>
        <p:pic>
          <p:nvPicPr>
            <p:cNvPr id="69" name="Imagem 68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75" name="Imagem 74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03854" y="-97741"/>
              <a:ext cx="1370282" cy="1590282"/>
            </a:xfrm>
            <a:prstGeom prst="rect">
              <a:avLst/>
            </a:prstGeom>
          </p:spPr>
        </p:pic>
      </p:grpSp>
      <p:sp>
        <p:nvSpPr>
          <p:cNvPr id="26" name="Google Shape;568;p44"/>
          <p:cNvSpPr txBox="1">
            <a:spLocks/>
          </p:cNvSpPr>
          <p:nvPr/>
        </p:nvSpPr>
        <p:spPr>
          <a:xfrm>
            <a:off x="450050" y="2354606"/>
            <a:ext cx="4715100" cy="17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r>
              <a:rPr lang="en-US" sz="3600" b="1" dirty="0">
                <a:solidFill>
                  <a:schemeClr val="lt1"/>
                </a:solidFill>
                <a:latin typeface="Asap" panose="02000503040000090004" pitchFamily="2" charset="0"/>
              </a:rPr>
              <a:t>NOTÍCIAS</a:t>
            </a:r>
            <a:br>
              <a:rPr lang="en-US" sz="3600" b="1" dirty="0">
                <a:solidFill>
                  <a:schemeClr val="lt1"/>
                </a:solidFill>
                <a:latin typeface="Asap" panose="02000503040000090004" pitchFamily="2" charset="0"/>
              </a:rPr>
            </a:br>
            <a:r>
              <a:rPr lang="en-US" sz="3600" b="1" dirty="0">
                <a:solidFill>
                  <a:schemeClr val="lt1"/>
                </a:solidFill>
                <a:latin typeface="Asap" panose="02000503040000090004" pitchFamily="2" charset="0"/>
              </a:rPr>
              <a:t>&amp; TRANSMISSÃO</a:t>
            </a:r>
          </a:p>
        </p:txBody>
      </p:sp>
      <p:sp>
        <p:nvSpPr>
          <p:cNvPr id="27" name="Google Shape;569;p44"/>
          <p:cNvSpPr txBox="1">
            <a:spLocks/>
          </p:cNvSpPr>
          <p:nvPr/>
        </p:nvSpPr>
        <p:spPr>
          <a:xfrm>
            <a:off x="450050" y="1692164"/>
            <a:ext cx="3413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>
              <a:buSzPct val="69718"/>
            </a:pPr>
            <a:r>
              <a:rPr lang="pt-BR" sz="1600" dirty="0">
                <a:solidFill>
                  <a:srgbClr val="09223E"/>
                </a:solidFill>
                <a:latin typeface="Asap" panose="02000503040000090004" pitchFamily="2" charset="0"/>
              </a:rPr>
              <a:t>Estudos de casos de clientes</a:t>
            </a:r>
          </a:p>
        </p:txBody>
      </p:sp>
      <p:pic>
        <p:nvPicPr>
          <p:cNvPr id="28" name="Google Shape;570;p44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2592" y="976121"/>
            <a:ext cx="3545742" cy="3859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Imagem 3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45590" y="3214241"/>
            <a:ext cx="1119560" cy="1164600"/>
          </a:xfrm>
          <a:prstGeom prst="rect">
            <a:avLst/>
          </a:prstGeom>
        </p:spPr>
      </p:pic>
      <p:pic>
        <p:nvPicPr>
          <p:cNvPr id="44" name="Imagem 43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67253" y="811634"/>
            <a:ext cx="620661" cy="662345"/>
          </a:xfrm>
          <a:prstGeom prst="rect">
            <a:avLst/>
          </a:prstGeom>
        </p:spPr>
      </p:pic>
      <p:pic>
        <p:nvPicPr>
          <p:cNvPr id="5" name="Google Shape;18;p3">
            <a:extLst>
              <a:ext uri="{FF2B5EF4-FFF2-40B4-BE49-F238E27FC236}">
                <a16:creationId xmlns:a16="http://schemas.microsoft.com/office/drawing/2014/main" id="{69B96116-EAF4-D7A5-848C-6D11D124E0D6}"/>
              </a:ext>
            </a:extLst>
          </p:cNvPr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desenho&#10;&#10;Descrição gerada automaticamente">
            <a:extLst>
              <a:ext uri="{FF2B5EF4-FFF2-40B4-BE49-F238E27FC236}">
                <a16:creationId xmlns:a16="http://schemas.microsoft.com/office/drawing/2014/main" id="{A79949B2-7FCD-F038-4AA2-79DC1398128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449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4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700556"/>
            <a:ext cx="9144000" cy="3442944"/>
          </a:xfrm>
          <a:prstGeom prst="rect">
            <a:avLst/>
          </a:prstGeom>
          <a:solidFill>
            <a:srgbClr val="092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464;p39"/>
          <p:cNvSpPr txBox="1">
            <a:spLocks/>
          </p:cNvSpPr>
          <p:nvPr/>
        </p:nvSpPr>
        <p:spPr>
          <a:xfrm>
            <a:off x="131939" y="4835863"/>
            <a:ext cx="1877235" cy="15516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 err="1">
                <a:solidFill>
                  <a:schemeClr val="bg1"/>
                </a:solidFill>
                <a:latin typeface="Asap" panose="02000503040000090004" pitchFamily="2" charset="0"/>
              </a:rPr>
              <a:t>Notícias</a:t>
            </a:r>
            <a:r>
              <a:rPr lang="en-US" sz="800" dirty="0">
                <a:solidFill>
                  <a:schemeClr val="bg1"/>
                </a:solidFill>
                <a:latin typeface="Asap" panose="02000503040000090004" pitchFamily="2" charset="0"/>
              </a:rPr>
              <a:t> do </a:t>
            </a:r>
            <a:r>
              <a:rPr lang="en-US" sz="800" dirty="0" err="1">
                <a:solidFill>
                  <a:schemeClr val="bg1"/>
                </a:solidFill>
                <a:latin typeface="Asap" panose="02000503040000090004" pitchFamily="2" charset="0"/>
              </a:rPr>
              <a:t>Asharq</a:t>
            </a:r>
            <a:endParaRPr lang="en-US" sz="8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cxnSp>
        <p:nvCxnSpPr>
          <p:cNvPr id="43" name="Conector reto 42"/>
          <p:cNvCxnSpPr/>
          <p:nvPr/>
        </p:nvCxnSpPr>
        <p:spPr>
          <a:xfrm>
            <a:off x="-171308" y="4991023"/>
            <a:ext cx="1316296" cy="0"/>
          </a:xfrm>
          <a:prstGeom prst="line">
            <a:avLst/>
          </a:prstGeom>
          <a:ln>
            <a:solidFill>
              <a:srgbClr val="6B459C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Agrupar 8"/>
          <p:cNvGrpSpPr/>
          <p:nvPr/>
        </p:nvGrpSpPr>
        <p:grpSpPr>
          <a:xfrm>
            <a:off x="2366157" y="93570"/>
            <a:ext cx="860736" cy="990003"/>
            <a:chOff x="5600442" y="-432511"/>
            <a:chExt cx="1673694" cy="1925052"/>
          </a:xfrm>
        </p:grpSpPr>
        <p:pic>
          <p:nvPicPr>
            <p:cNvPr id="69" name="Imagem 68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75" name="Imagem 74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03854" y="-97741"/>
              <a:ext cx="1370282" cy="1590282"/>
            </a:xfrm>
            <a:prstGeom prst="rect">
              <a:avLst/>
            </a:prstGeom>
          </p:spPr>
        </p:pic>
      </p:grpSp>
      <p:pic>
        <p:nvPicPr>
          <p:cNvPr id="44" name="Imagem 43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54026" y="4718375"/>
            <a:ext cx="484104" cy="516617"/>
          </a:xfrm>
          <a:prstGeom prst="rect">
            <a:avLst/>
          </a:prstGeom>
        </p:spPr>
      </p:pic>
      <p:sp>
        <p:nvSpPr>
          <p:cNvPr id="18" name="Google Shape;577;p45"/>
          <p:cNvSpPr txBox="1">
            <a:spLocks/>
          </p:cNvSpPr>
          <p:nvPr/>
        </p:nvSpPr>
        <p:spPr>
          <a:xfrm>
            <a:off x="478643" y="589508"/>
            <a:ext cx="4525214" cy="92037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en-US" sz="3600" b="1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SOBRE </a:t>
            </a:r>
          </a:p>
          <a:p>
            <a:r>
              <a:rPr lang="en-US" sz="3600" b="1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NOTÍCIAS ASHARQ</a:t>
            </a:r>
          </a:p>
        </p:txBody>
      </p:sp>
      <p:sp>
        <p:nvSpPr>
          <p:cNvPr id="19" name="Google Shape;578;p45"/>
          <p:cNvSpPr txBox="1">
            <a:spLocks/>
          </p:cNvSpPr>
          <p:nvPr/>
        </p:nvSpPr>
        <p:spPr>
          <a:xfrm>
            <a:off x="478643" y="2357026"/>
            <a:ext cx="3899133" cy="208424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Lançado em 2020, o </a:t>
            </a:r>
            <a:r>
              <a:rPr lang="pt-BR" sz="1000" dirty="0" err="1">
                <a:solidFill>
                  <a:schemeClr val="bg1"/>
                </a:solidFill>
                <a:latin typeface="Asap" panose="02000503040000090004" pitchFamily="2" charset="0"/>
              </a:rPr>
              <a:t>Asharq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 News é um serviço de notícias em árabe </a:t>
            </a:r>
            <a:r>
              <a:rPr lang="pt-BR" sz="1000" dirty="0" err="1">
                <a:solidFill>
                  <a:schemeClr val="bg1"/>
                </a:solidFill>
                <a:latin typeface="Asap" panose="02000503040000090004" pitchFamily="2" charset="0"/>
              </a:rPr>
              <a:t>multiplataforma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 que funciona 24 horas por dia, 7 dias por semana, alcançando todo o mundo árabe e além, com uma abordagem única: notícias e análises aprofundadas relatadas pelo prisma da economia para capacitar as pessoas em suas vidas cotidianas.</a:t>
            </a:r>
          </a:p>
          <a:p>
            <a:pPr>
              <a:buClr>
                <a:schemeClr val="dk1"/>
              </a:buClr>
              <a:buSzPts val="1100"/>
            </a:pPr>
            <a:endParaRPr lang="pt-BR" sz="10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A experiência do </a:t>
            </a:r>
            <a:r>
              <a:rPr lang="pt-BR" sz="1000" dirty="0" err="1">
                <a:solidFill>
                  <a:schemeClr val="bg1"/>
                </a:solidFill>
                <a:latin typeface="Asap" panose="02000503040000090004" pitchFamily="2" charset="0"/>
              </a:rPr>
              <a:t>Asharq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 News é transmitida por meio de um canal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de televisão dedicado, bem como por várias plataformas digitais, oferecendo informações contínuas sobre pessoas, eventos, organizações e ideias que impactam a região MENA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e os mercados internacionais e de várias plataformas digitais, oferecendo insights contínuos sobre pessoas, eventos, organizações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e ideias que impactam a região MENA e os mercados internacionais. </a:t>
            </a:r>
          </a:p>
          <a:p>
            <a:pPr>
              <a:buClr>
                <a:schemeClr val="dk1"/>
              </a:buClr>
              <a:buSzPts val="1100"/>
            </a:pPr>
            <a:endParaRPr lang="pt-BR" sz="10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pPr>
              <a:buClr>
                <a:schemeClr val="dk1"/>
              </a:buClr>
              <a:buSzPts val="1100"/>
            </a:pPr>
            <a:endParaRPr lang="pt-BR" sz="10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endParaRPr lang="pt-BR" sz="10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pic>
        <p:nvPicPr>
          <p:cNvPr id="20" name="Google Shape;579;p45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643" y="1844734"/>
            <a:ext cx="962263" cy="368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6;p45"/>
          <p:cNvPicPr preferRelativeResize="0">
            <a:picLocks/>
          </p:cNvPicPr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5214" y="927082"/>
            <a:ext cx="3795322" cy="4044856"/>
          </a:xfrm>
          <a:prstGeom prst="rect">
            <a:avLst/>
          </a:prstGeom>
        </p:spPr>
      </p:pic>
      <p:pic>
        <p:nvPicPr>
          <p:cNvPr id="5" name="Google Shape;18;p3">
            <a:extLst>
              <a:ext uri="{FF2B5EF4-FFF2-40B4-BE49-F238E27FC236}">
                <a16:creationId xmlns:a16="http://schemas.microsoft.com/office/drawing/2014/main" id="{E0AF8681-202B-3A9E-4715-F3C6A2347892}"/>
              </a:ext>
            </a:extLst>
          </p:cNvPr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desenho&#10;&#10;Descrição gerada automaticamente">
            <a:extLst>
              <a:ext uri="{FF2B5EF4-FFF2-40B4-BE49-F238E27FC236}">
                <a16:creationId xmlns:a16="http://schemas.microsoft.com/office/drawing/2014/main" id="{DBA21DBD-EA2B-9495-947C-744432D2AE6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483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4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577805"/>
            <a:ext cx="5120640" cy="2477360"/>
          </a:xfrm>
          <a:prstGeom prst="rect">
            <a:avLst/>
          </a:prstGeom>
          <a:solidFill>
            <a:srgbClr val="09223E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9867" y="1252783"/>
            <a:ext cx="975040" cy="892143"/>
          </a:xfrm>
          <a:prstGeom prst="rect">
            <a:avLst/>
          </a:prstGeom>
        </p:spPr>
      </p:pic>
      <p:pic>
        <p:nvPicPr>
          <p:cNvPr id="42" name="Imagem 41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2581522" y="2930754"/>
            <a:ext cx="975040" cy="892143"/>
          </a:xfrm>
          <a:prstGeom prst="rect">
            <a:avLst/>
          </a:prstGeom>
        </p:spPr>
      </p:pic>
      <p:sp>
        <p:nvSpPr>
          <p:cNvPr id="4" name="Google Shape;464;p39"/>
          <p:cNvSpPr txBox="1">
            <a:spLocks/>
          </p:cNvSpPr>
          <p:nvPr/>
        </p:nvSpPr>
        <p:spPr>
          <a:xfrm>
            <a:off x="131939" y="4835863"/>
            <a:ext cx="1877235" cy="15516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 err="1">
                <a:solidFill>
                  <a:schemeClr val="bg1"/>
                </a:solidFill>
                <a:latin typeface="Asap" panose="02000503040000090004" pitchFamily="2" charset="0"/>
              </a:rPr>
              <a:t>Notícias</a:t>
            </a:r>
            <a:r>
              <a:rPr lang="en-US" sz="800" dirty="0">
                <a:solidFill>
                  <a:schemeClr val="bg1"/>
                </a:solidFill>
                <a:latin typeface="Asap" panose="02000503040000090004" pitchFamily="2" charset="0"/>
              </a:rPr>
              <a:t> do </a:t>
            </a:r>
            <a:r>
              <a:rPr lang="en-US" sz="800" dirty="0" err="1">
                <a:solidFill>
                  <a:schemeClr val="bg1"/>
                </a:solidFill>
                <a:latin typeface="Asap" panose="02000503040000090004" pitchFamily="2" charset="0"/>
              </a:rPr>
              <a:t>Asharq</a:t>
            </a:r>
            <a:endParaRPr lang="en-US" sz="8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cxnSp>
        <p:nvCxnSpPr>
          <p:cNvPr id="43" name="Conector reto 42"/>
          <p:cNvCxnSpPr/>
          <p:nvPr/>
        </p:nvCxnSpPr>
        <p:spPr>
          <a:xfrm>
            <a:off x="-171308" y="4991023"/>
            <a:ext cx="1316296" cy="0"/>
          </a:xfrm>
          <a:prstGeom prst="line">
            <a:avLst/>
          </a:prstGeom>
          <a:ln>
            <a:solidFill>
              <a:srgbClr val="09223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Agrupar 8"/>
          <p:cNvGrpSpPr/>
          <p:nvPr/>
        </p:nvGrpSpPr>
        <p:grpSpPr>
          <a:xfrm rot="10800000">
            <a:off x="6981504" y="3979093"/>
            <a:ext cx="1120286" cy="1288533"/>
            <a:chOff x="5600442" y="-432511"/>
            <a:chExt cx="1673694" cy="1925052"/>
          </a:xfrm>
        </p:grpSpPr>
        <p:pic>
          <p:nvPicPr>
            <p:cNvPr id="69" name="Imagem 68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75" name="Imagem 74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03854" y="-97741"/>
              <a:ext cx="1370282" cy="1590282"/>
            </a:xfrm>
            <a:prstGeom prst="rect">
              <a:avLst/>
            </a:prstGeom>
          </p:spPr>
        </p:pic>
      </p:grpSp>
      <p:sp>
        <p:nvSpPr>
          <p:cNvPr id="21" name="Google Shape;598;p46"/>
          <p:cNvSpPr txBox="1">
            <a:spLocks/>
          </p:cNvSpPr>
          <p:nvPr/>
        </p:nvSpPr>
        <p:spPr>
          <a:xfrm>
            <a:off x="1751678" y="3276250"/>
            <a:ext cx="3122728" cy="4004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900" b="1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KATHEY BATTRICK</a:t>
            </a:r>
          </a:p>
          <a:p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Gerente sênior, gerenciamento de biblioteca e mídia</a:t>
            </a:r>
            <a:endParaRPr lang="pt-BR" sz="9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sp>
        <p:nvSpPr>
          <p:cNvPr id="5" name="Elipse 4"/>
          <p:cNvSpPr/>
          <p:nvPr/>
        </p:nvSpPr>
        <p:spPr>
          <a:xfrm>
            <a:off x="624893" y="3306326"/>
            <a:ext cx="1017086" cy="1017084"/>
          </a:xfrm>
          <a:prstGeom prst="ellipse">
            <a:avLst/>
          </a:prstGeom>
          <a:solidFill>
            <a:srgbClr val="6B4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597;p46"/>
          <p:cNvPicPr preferRelativeResize="0">
            <a:picLocks/>
          </p:cNvPicPr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982" y="3398511"/>
            <a:ext cx="844636" cy="844636"/>
          </a:xfrm>
          <a:prstGeom prst="ellipse">
            <a:avLst/>
          </a:prstGeom>
        </p:spPr>
      </p:pic>
      <p:pic>
        <p:nvPicPr>
          <p:cNvPr id="36" name="Google Shape;600;p46"/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3118" y="3691773"/>
            <a:ext cx="522246" cy="1997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" name="Agrupar 36"/>
          <p:cNvGrpSpPr/>
          <p:nvPr/>
        </p:nvGrpSpPr>
        <p:grpSpPr>
          <a:xfrm>
            <a:off x="2656213" y="350253"/>
            <a:ext cx="825655" cy="949654"/>
            <a:chOff x="5600442" y="-432511"/>
            <a:chExt cx="1673694" cy="1925052"/>
          </a:xfrm>
        </p:grpSpPr>
        <p:pic>
          <p:nvPicPr>
            <p:cNvPr id="38" name="Imagem 37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39" name="Imagem 38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03854" y="-97741"/>
              <a:ext cx="1370282" cy="1590282"/>
            </a:xfrm>
            <a:prstGeom prst="rect">
              <a:avLst/>
            </a:prstGeom>
          </p:spPr>
        </p:pic>
      </p:grpSp>
      <p:pic>
        <p:nvPicPr>
          <p:cNvPr id="40" name="Imagem 39" descr="Forma, Seta&#10;&#10;Descrição gerada automaticamente">
            <a:extLst>
              <a:ext uri="{FF2B5EF4-FFF2-40B4-BE49-F238E27FC236}">
                <a16:creationId xmlns:a16="http://schemas.microsoft.com/office/drawing/2014/main" id="{BE10C52D-B406-4592-E1F9-3D745114E9C6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6217" y="4192025"/>
            <a:ext cx="676014" cy="721418"/>
          </a:xfrm>
          <a:prstGeom prst="rect">
            <a:avLst/>
          </a:prstGeom>
        </p:spPr>
      </p:pic>
      <p:sp>
        <p:nvSpPr>
          <p:cNvPr id="16" name="Google Shape;588;p46"/>
          <p:cNvSpPr txBox="1">
            <a:spLocks/>
          </p:cNvSpPr>
          <p:nvPr/>
        </p:nvSpPr>
        <p:spPr>
          <a:xfrm>
            <a:off x="585136" y="1694146"/>
            <a:ext cx="4345512" cy="17098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chemeClr val="dk1"/>
              </a:buClr>
              <a:buSzPts val="1100"/>
            </a:pP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Nossa parceria com a </a:t>
            </a:r>
            <a:r>
              <a:rPr lang="pt-BR" sz="1000" dirty="0" err="1">
                <a:solidFill>
                  <a:schemeClr val="bg1"/>
                </a:solidFill>
                <a:latin typeface="Asap" panose="02000503040000090004" pitchFamily="2" charset="0"/>
              </a:rPr>
              <a:t>Moments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Asap" panose="02000503040000090004" pitchFamily="2" charset="0"/>
              </a:rPr>
              <a:t>Lab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 nos proporciona um meio rápido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e </a:t>
            </a:r>
            <a:r>
              <a:rPr lang="pt-BR" sz="1000" dirty="0" err="1">
                <a:solidFill>
                  <a:schemeClr val="bg1"/>
                </a:solidFill>
                <a:latin typeface="Asap" panose="02000503040000090004" pitchFamily="2" charset="0"/>
              </a:rPr>
              <a:t>e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 eficiente para marcar nosso conteúdo. A interface do usuário 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é intuitiva, o que nos permite treinar facilmente a IA para detectar 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e reconhecer pessoas sem uma grande sobrecarga de treinamento.</a:t>
            </a:r>
          </a:p>
          <a:p>
            <a:pPr>
              <a:lnSpc>
                <a:spcPct val="90000"/>
              </a:lnSpc>
              <a:buClr>
                <a:schemeClr val="dk1"/>
              </a:buClr>
              <a:buSzPts val="1100"/>
            </a:pPr>
            <a:endParaRPr lang="pt-BR" sz="10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pPr>
              <a:lnSpc>
                <a:spcPct val="90000"/>
              </a:lnSpc>
              <a:buClr>
                <a:schemeClr val="dk1"/>
              </a:buClr>
              <a:buSzPts val="1100"/>
            </a:pP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Os </a:t>
            </a:r>
            <a:r>
              <a:rPr lang="pt-BR" sz="1000" dirty="0" err="1">
                <a:solidFill>
                  <a:schemeClr val="bg1"/>
                </a:solidFill>
                <a:latin typeface="Asap" panose="02000503040000090004" pitchFamily="2" charset="0"/>
              </a:rPr>
              <a:t>metadados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 multimodais gerados por IA nos permitem produzir </a:t>
            </a:r>
            <a:r>
              <a:rPr lang="pt-BR" sz="1000" dirty="0" err="1">
                <a:solidFill>
                  <a:schemeClr val="bg1"/>
                </a:solidFill>
                <a:latin typeface="Asap" panose="02000503040000090004" pitchFamily="2" charset="0"/>
              </a:rPr>
              <a:t>metadados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 mais valiosos e relevantes de maneira eficiente em termos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de tempo. Os resultados de pesquisa precisos que isso proporciona minimizam a perda de tempo percorrendo horas de vídeo para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encontrar aquela cena essencial.</a:t>
            </a:r>
          </a:p>
          <a:p>
            <a:pPr>
              <a:lnSpc>
                <a:spcPct val="90000"/>
              </a:lnSpc>
            </a:pPr>
            <a:endParaRPr lang="pt-BR" sz="1000" dirty="0">
              <a:solidFill>
                <a:srgbClr val="09223E"/>
              </a:solidFill>
              <a:latin typeface="Asap" panose="02000503040000090004" pitchFamily="2" charset="0"/>
            </a:endParaRPr>
          </a:p>
        </p:txBody>
      </p:sp>
      <p:grpSp>
        <p:nvGrpSpPr>
          <p:cNvPr id="10" name="Agrupar 9"/>
          <p:cNvGrpSpPr/>
          <p:nvPr/>
        </p:nvGrpSpPr>
        <p:grpSpPr>
          <a:xfrm>
            <a:off x="5120640" y="1940143"/>
            <a:ext cx="4023360" cy="1752684"/>
            <a:chOff x="5120640" y="1842223"/>
            <a:chExt cx="4023360" cy="1752684"/>
          </a:xfrm>
        </p:grpSpPr>
        <p:sp>
          <p:nvSpPr>
            <p:cNvPr id="35" name="Retângulo 34"/>
            <p:cNvSpPr/>
            <p:nvPr/>
          </p:nvSpPr>
          <p:spPr>
            <a:xfrm>
              <a:off x="5120640" y="1906231"/>
              <a:ext cx="4023360" cy="1625395"/>
            </a:xfrm>
            <a:prstGeom prst="rect">
              <a:avLst/>
            </a:prstGeom>
            <a:solidFill>
              <a:srgbClr val="092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Google Shape;589;p46"/>
            <p:cNvSpPr txBox="1"/>
            <p:nvPr/>
          </p:nvSpPr>
          <p:spPr>
            <a:xfrm>
              <a:off x="5120640" y="2144595"/>
              <a:ext cx="3954058" cy="3803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b="1" dirty="0">
                  <a:solidFill>
                    <a:schemeClr val="bg1"/>
                  </a:solidFill>
                  <a:latin typeface="Asap" panose="02000503040000090004" pitchFamily="2" charset="0"/>
                  <a:ea typeface="Public Sans ExtraLight"/>
                  <a:cs typeface="Public Sans ExtraLight"/>
                  <a:sym typeface="Public Sans ExtraLight"/>
                </a:rPr>
                <a:t>ELES TAMBÉM USAM O </a:t>
              </a:r>
              <a:r>
                <a:rPr lang="fr" b="1" dirty="0">
                  <a:solidFill>
                    <a:srgbClr val="6B459C"/>
                  </a:solidFill>
                  <a:latin typeface="Asap" panose="02000503040000090004" pitchFamily="2" charset="0"/>
                  <a:ea typeface="Public Sans ExtraLight"/>
                  <a:cs typeface="Public Sans ExtraLight"/>
                  <a:sym typeface="Public Sans ExtraLight"/>
                </a:rPr>
                <a:t>MOMENTS LAB:</a:t>
              </a:r>
              <a:endParaRPr b="1" dirty="0">
                <a:solidFill>
                  <a:srgbClr val="6B459C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endParaRPr>
            </a:p>
            <a:p>
              <a:pPr marL="0" lvl="0" indent="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1" dirty="0">
                <a:solidFill>
                  <a:srgbClr val="09223E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endParaRPr>
            </a:p>
          </p:txBody>
        </p:sp>
        <p:pic>
          <p:nvPicPr>
            <p:cNvPr id="26" name="Google Shape;590;p46"/>
            <p:cNvPicPr preferRelativeResize="0"/>
            <p:nvPr/>
          </p:nvPicPr>
          <p:blipFill>
            <a:blip r:embed="rId1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95457" y="2548990"/>
              <a:ext cx="540432" cy="1972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591;p46"/>
            <p:cNvPicPr preferRelativeResize="0"/>
            <p:nvPr/>
          </p:nvPicPr>
          <p:blipFill>
            <a:blip r:embed="rId1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69382" y="3030906"/>
              <a:ext cx="448036" cy="1645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592;p46"/>
            <p:cNvPicPr preferRelativeResize="0"/>
            <p:nvPr/>
          </p:nvPicPr>
          <p:blipFill>
            <a:blip r:embed="rId1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53577" y="2896815"/>
              <a:ext cx="349450" cy="432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593;p46"/>
            <p:cNvPicPr preferRelativeResize="0"/>
            <p:nvPr/>
          </p:nvPicPr>
          <p:blipFill>
            <a:blip r:embed="rId1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12512" y="2451160"/>
              <a:ext cx="392916" cy="3929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594;p46"/>
            <p:cNvPicPr preferRelativeResize="0"/>
            <p:nvPr/>
          </p:nvPicPr>
          <p:blipFill>
            <a:blip r:embed="rId1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69382" y="2516431"/>
              <a:ext cx="349452" cy="2623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Google Shape;595;p46"/>
            <p:cNvPicPr preferRelativeResize="0"/>
            <p:nvPr/>
          </p:nvPicPr>
          <p:blipFill rotWithShape="1">
            <a:blip r:embed="rId17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82898" y="2952994"/>
              <a:ext cx="605199" cy="3203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596;p46"/>
            <p:cNvPicPr preferRelativeResize="0"/>
            <p:nvPr/>
          </p:nvPicPr>
          <p:blipFill>
            <a:blip r:embed="rId1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82050" y="2548395"/>
              <a:ext cx="635064" cy="198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Google Shape;601;p46"/>
            <p:cNvPicPr preferRelativeResize="0"/>
            <p:nvPr/>
          </p:nvPicPr>
          <p:blipFill>
            <a:blip r:embed="rId19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68507" y="3053966"/>
              <a:ext cx="540436" cy="6993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" name="Conector reto 7"/>
            <p:cNvCxnSpPr/>
            <p:nvPr/>
          </p:nvCxnSpPr>
          <p:spPr>
            <a:xfrm>
              <a:off x="5120640" y="1842223"/>
              <a:ext cx="4023360" cy="0"/>
            </a:xfrm>
            <a:prstGeom prst="line">
              <a:avLst/>
            </a:prstGeom>
            <a:ln>
              <a:solidFill>
                <a:srgbClr val="0922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to 44"/>
            <p:cNvCxnSpPr/>
            <p:nvPr/>
          </p:nvCxnSpPr>
          <p:spPr>
            <a:xfrm>
              <a:off x="5120640" y="3594907"/>
              <a:ext cx="4023360" cy="0"/>
            </a:xfrm>
            <a:prstGeom prst="line">
              <a:avLst/>
            </a:prstGeom>
            <a:ln>
              <a:solidFill>
                <a:srgbClr val="0922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Imagem 40"/>
          <p:cNvPicPr>
            <a:picLocks noChangeAspect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4121" y="-311975"/>
            <a:ext cx="1259974" cy="1585445"/>
          </a:xfrm>
          <a:prstGeom prst="rect">
            <a:avLst/>
          </a:prstGeom>
        </p:spPr>
      </p:pic>
      <p:pic>
        <p:nvPicPr>
          <p:cNvPr id="7" name="Google Shape;18;p3">
            <a:extLst>
              <a:ext uri="{FF2B5EF4-FFF2-40B4-BE49-F238E27FC236}">
                <a16:creationId xmlns:a16="http://schemas.microsoft.com/office/drawing/2014/main" id="{041DE0BC-1C88-F480-CF60-3418BF68566D}"/>
              </a:ext>
            </a:extLst>
          </p:cNvPr>
          <p:cNvPicPr preferRelativeResize="0"/>
          <p:nvPr/>
        </p:nvPicPr>
        <p:blipFill rotWithShape="1">
          <a:blip r:embed="rId2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m 10" descr="Uma imagem contendo desenho&#10;&#10;Descrição gerada automaticamente">
            <a:extLst>
              <a:ext uri="{FF2B5EF4-FFF2-40B4-BE49-F238E27FC236}">
                <a16:creationId xmlns:a16="http://schemas.microsoft.com/office/drawing/2014/main" id="{15EB55D8-75AA-42AF-3009-1CED075DF67F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695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4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tângulo 53"/>
          <p:cNvSpPr/>
          <p:nvPr/>
        </p:nvSpPr>
        <p:spPr>
          <a:xfrm>
            <a:off x="4500027" y="1699317"/>
            <a:ext cx="3925857" cy="2728165"/>
          </a:xfrm>
          <a:prstGeom prst="rect">
            <a:avLst/>
          </a:prstGeom>
          <a:solidFill>
            <a:srgbClr val="09223E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tângulo 52"/>
          <p:cNvSpPr/>
          <p:nvPr/>
        </p:nvSpPr>
        <p:spPr>
          <a:xfrm>
            <a:off x="526313" y="1701621"/>
            <a:ext cx="3924393" cy="2728165"/>
          </a:xfrm>
          <a:prstGeom prst="rect">
            <a:avLst/>
          </a:prstGeom>
          <a:solidFill>
            <a:srgbClr val="092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Imagem 73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0708" y="4263328"/>
            <a:ext cx="959319" cy="1023748"/>
          </a:xfrm>
          <a:prstGeom prst="rect">
            <a:avLst/>
          </a:prstGeom>
        </p:spPr>
      </p:pic>
      <p:sp>
        <p:nvSpPr>
          <p:cNvPr id="4" name="Google Shape;464;p39"/>
          <p:cNvSpPr txBox="1">
            <a:spLocks/>
          </p:cNvSpPr>
          <p:nvPr/>
        </p:nvSpPr>
        <p:spPr>
          <a:xfrm>
            <a:off x="131939" y="4835863"/>
            <a:ext cx="1877235" cy="15516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 err="1">
                <a:solidFill>
                  <a:schemeClr val="bg1"/>
                </a:solidFill>
                <a:latin typeface="Asap" panose="02000503040000090004" pitchFamily="2" charset="0"/>
              </a:rPr>
              <a:t>Notícias</a:t>
            </a:r>
            <a:r>
              <a:rPr lang="en-US" sz="800" dirty="0">
                <a:solidFill>
                  <a:schemeClr val="bg1"/>
                </a:solidFill>
                <a:latin typeface="Asap" panose="02000503040000090004" pitchFamily="2" charset="0"/>
              </a:rPr>
              <a:t> do </a:t>
            </a:r>
            <a:r>
              <a:rPr lang="en-US" sz="800" dirty="0" err="1">
                <a:solidFill>
                  <a:schemeClr val="bg1"/>
                </a:solidFill>
                <a:latin typeface="Asap" panose="02000503040000090004" pitchFamily="2" charset="0"/>
              </a:rPr>
              <a:t>Asharq</a:t>
            </a:r>
            <a:endParaRPr lang="en-US" sz="8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cxnSp>
        <p:nvCxnSpPr>
          <p:cNvPr id="43" name="Conector reto 42"/>
          <p:cNvCxnSpPr/>
          <p:nvPr/>
        </p:nvCxnSpPr>
        <p:spPr>
          <a:xfrm>
            <a:off x="-171308" y="4991023"/>
            <a:ext cx="1316296" cy="0"/>
          </a:xfrm>
          <a:prstGeom prst="line">
            <a:avLst/>
          </a:prstGeom>
          <a:ln>
            <a:solidFill>
              <a:srgbClr val="09223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Agrupar 36"/>
          <p:cNvGrpSpPr/>
          <p:nvPr/>
        </p:nvGrpSpPr>
        <p:grpSpPr>
          <a:xfrm>
            <a:off x="7039532" y="757130"/>
            <a:ext cx="825655" cy="949654"/>
            <a:chOff x="5600442" y="-432511"/>
            <a:chExt cx="1673694" cy="1925052"/>
          </a:xfrm>
        </p:grpSpPr>
        <p:pic>
          <p:nvPicPr>
            <p:cNvPr id="38" name="Imagem 37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39" name="Imagem 38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03854" y="-97741"/>
              <a:ext cx="1370282" cy="1590282"/>
            </a:xfrm>
            <a:prstGeom prst="rect">
              <a:avLst/>
            </a:prstGeom>
          </p:spPr>
        </p:pic>
      </p:grpSp>
      <p:pic>
        <p:nvPicPr>
          <p:cNvPr id="40" name="Imagem 39" descr="Forma, Seta&#10;&#10;Descrição gerada automaticamente">
            <a:extLst>
              <a:ext uri="{FF2B5EF4-FFF2-40B4-BE49-F238E27FC236}">
                <a16:creationId xmlns:a16="http://schemas.microsoft.com/office/drawing/2014/main" id="{BE10C52D-B406-4592-E1F9-3D745114E9C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55903" y="4041837"/>
            <a:ext cx="676014" cy="721418"/>
          </a:xfrm>
          <a:prstGeom prst="rect">
            <a:avLst/>
          </a:prstGeom>
        </p:spPr>
      </p:pic>
      <p:sp>
        <p:nvSpPr>
          <p:cNvPr id="42" name="Google Shape;472;p40"/>
          <p:cNvSpPr txBox="1">
            <a:spLocks/>
          </p:cNvSpPr>
          <p:nvPr/>
        </p:nvSpPr>
        <p:spPr>
          <a:xfrm>
            <a:off x="220710" y="377930"/>
            <a:ext cx="5597119" cy="4772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b="1" dirty="0">
                <a:solidFill>
                  <a:srgbClr val="09223E"/>
                </a:solidFill>
                <a:latin typeface="Asap" panose="02000503040000090004" pitchFamily="2" charset="0"/>
                <a:ea typeface="Public Sans Light"/>
                <a:cs typeface="Public Sans Light"/>
              </a:rPr>
              <a:t>NOTÍCIAS DO ASHARQ</a:t>
            </a:r>
          </a:p>
        </p:txBody>
      </p:sp>
      <p:cxnSp>
        <p:nvCxnSpPr>
          <p:cNvPr id="45" name="Conector reto 44"/>
          <p:cNvCxnSpPr/>
          <p:nvPr/>
        </p:nvCxnSpPr>
        <p:spPr>
          <a:xfrm>
            <a:off x="-5856" y="923944"/>
            <a:ext cx="4212096" cy="0"/>
          </a:xfrm>
          <a:prstGeom prst="line">
            <a:avLst/>
          </a:prstGeom>
          <a:ln w="19050">
            <a:solidFill>
              <a:srgbClr val="0922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Google Shape;441;p39"/>
          <p:cNvSpPr txBox="1"/>
          <p:nvPr/>
        </p:nvSpPr>
        <p:spPr>
          <a:xfrm>
            <a:off x="220710" y="919571"/>
            <a:ext cx="4229996" cy="617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600" dirty="0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</a:rPr>
              <a:t>Sala de imprensa na nuvem e enriquecimento de </a:t>
            </a:r>
            <a:r>
              <a:rPr lang="pt-BR" sz="1600" dirty="0" err="1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</a:rPr>
              <a:t>metadados</a:t>
            </a:r>
            <a:endParaRPr lang="pt-BR" sz="1600" dirty="0">
              <a:solidFill>
                <a:srgbClr val="FFFFFF"/>
              </a:solidFill>
              <a:latin typeface="Asap" panose="02000503040000090004" pitchFamily="2" charset="0"/>
              <a:ea typeface="Public Sans ExtraLight"/>
              <a:cs typeface="Public Sans ExtraLight"/>
            </a:endParaRPr>
          </a:p>
        </p:txBody>
      </p:sp>
      <p:sp>
        <p:nvSpPr>
          <p:cNvPr id="49" name="Google Shape;607;p47"/>
          <p:cNvSpPr txBox="1">
            <a:spLocks/>
          </p:cNvSpPr>
          <p:nvPr/>
        </p:nvSpPr>
        <p:spPr>
          <a:xfrm>
            <a:off x="4690105" y="1772308"/>
            <a:ext cx="3545700" cy="2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ct val="110000"/>
            </a:pPr>
            <a:r>
              <a:rPr lang="en-US" sz="1000" b="1" dirty="0">
                <a:solidFill>
                  <a:schemeClr val="bg1"/>
                </a:solidFill>
                <a:latin typeface="Asap" panose="02000503040000090004" pitchFamily="2" charset="0"/>
              </a:rPr>
              <a:t>SOLUÇÃO E ARQUITETURA PROPOSTAS</a:t>
            </a:r>
          </a:p>
          <a:p>
            <a:endParaRPr lang="en-US" sz="1000" b="1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sp>
        <p:nvSpPr>
          <p:cNvPr id="50" name="Google Shape;608;p47"/>
          <p:cNvSpPr txBox="1">
            <a:spLocks/>
          </p:cNvSpPr>
          <p:nvPr/>
        </p:nvSpPr>
        <p:spPr>
          <a:xfrm>
            <a:off x="4582408" y="2133899"/>
            <a:ext cx="3545700" cy="25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>
              <a:buClr>
                <a:schemeClr val="dk1"/>
              </a:buClr>
              <a:buSzPts val="358"/>
            </a:pP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Uma plataforma de nuvem segura que centraliza o conteúdo recebido</a:t>
            </a:r>
            <a:b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em tempo real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, acessível por meio de um simples navegador da Web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para os gerentes de mídia e documentalistas.</a:t>
            </a:r>
          </a:p>
          <a:p>
            <a:pPr marL="457200">
              <a:buClr>
                <a:schemeClr val="dk1"/>
              </a:buClr>
              <a:buSzPts val="358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457200">
              <a:buClr>
                <a:schemeClr val="dk1"/>
              </a:buClr>
              <a:buSzPts val="358"/>
            </a:pP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Uma oferta de armazenamento em nuvem adaptada ao volume de dados,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com  uma arquitetura de sistema que atende aos critérios de segurança do </a:t>
            </a:r>
            <a:r>
              <a:rPr lang="pt-BR" sz="700" dirty="0" err="1">
                <a:solidFill>
                  <a:schemeClr val="bg1"/>
                </a:solidFill>
                <a:latin typeface="Asap" panose="02000503040000090004" pitchFamily="2" charset="0"/>
              </a:rPr>
              <a:t>Asharq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 News (armazenamento AWS </a:t>
            </a:r>
            <a:r>
              <a:rPr lang="pt-BR" sz="700" dirty="0" err="1">
                <a:solidFill>
                  <a:schemeClr val="bg1"/>
                </a:solidFill>
                <a:latin typeface="Asap" panose="02000503040000090004" pitchFamily="2" charset="0"/>
              </a:rPr>
              <a:t>Glacier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 no </a:t>
            </a:r>
            <a:r>
              <a:rPr lang="pt-BR" sz="700" dirty="0" err="1">
                <a:solidFill>
                  <a:schemeClr val="bg1"/>
                </a:solidFill>
                <a:latin typeface="Asap" panose="02000503040000090004" pitchFamily="2" charset="0"/>
              </a:rPr>
              <a:t>Asharq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 News). </a:t>
            </a:r>
          </a:p>
          <a:p>
            <a:pPr marL="457200">
              <a:buClr>
                <a:schemeClr val="dk1"/>
              </a:buClr>
              <a:buSzPts val="358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457200">
              <a:buClr>
                <a:schemeClr val="dk1"/>
              </a:buClr>
              <a:buSzPts val="358"/>
            </a:pP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Uma tecnologia de indexação de IA multimodal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que facilita o trabalho dos administradores da plataforma (cenas, objetos, contexto) juntamente com o texto falado (conversão de fala em texto e tradução). </a:t>
            </a:r>
          </a:p>
          <a:p>
            <a:pPr marL="457200">
              <a:buClr>
                <a:schemeClr val="dk1"/>
              </a:buClr>
              <a:buSzPts val="358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457200">
              <a:buClr>
                <a:schemeClr val="dk1"/>
              </a:buClr>
              <a:buSzPts val="358"/>
            </a:pP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Recursos de indexação sem limites: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indexação </a:t>
            </a:r>
            <a:r>
              <a:rPr lang="pt-BR" sz="700" dirty="0" err="1">
                <a:solidFill>
                  <a:schemeClr val="bg1"/>
                </a:solidFill>
                <a:latin typeface="Asap" panose="02000503040000090004" pitchFamily="2" charset="0"/>
              </a:rPr>
              <a:t>escalonável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 e paralela, sem gargalo de pico.</a:t>
            </a:r>
          </a:p>
          <a:p>
            <a:pPr>
              <a:buClr>
                <a:schemeClr val="dk1"/>
              </a:buClr>
              <a:buSzPts val="358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457200">
              <a:buClr>
                <a:schemeClr val="dk1"/>
              </a:buClr>
              <a:buSzPts val="358"/>
            </a:pP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Modelo de negócios adaptado a possíveis restrições orçamentárias 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com uma configuração de </a:t>
            </a: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pagamento conforme o uso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.</a:t>
            </a:r>
          </a:p>
        </p:txBody>
      </p:sp>
      <p:sp>
        <p:nvSpPr>
          <p:cNvPr id="51" name="Google Shape;611;p47"/>
          <p:cNvSpPr txBox="1">
            <a:spLocks/>
          </p:cNvSpPr>
          <p:nvPr/>
        </p:nvSpPr>
        <p:spPr>
          <a:xfrm>
            <a:off x="747022" y="1772308"/>
            <a:ext cx="3545700" cy="2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ct val="110000"/>
            </a:pPr>
            <a:r>
              <a:rPr lang="en-US" sz="1000" b="1" dirty="0">
                <a:solidFill>
                  <a:schemeClr val="bg1"/>
                </a:solidFill>
                <a:latin typeface="Asap" panose="02000503040000090004" pitchFamily="2" charset="0"/>
              </a:rPr>
              <a:t>DECLARAÇÃO/DEFINIÇÃO DO PROBLEMA</a:t>
            </a:r>
          </a:p>
          <a:p>
            <a:pPr>
              <a:buClr>
                <a:schemeClr val="dk1"/>
              </a:buClr>
              <a:buSzPct val="110000"/>
            </a:pPr>
            <a:endParaRPr lang="en-US" sz="1000" b="1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endParaRPr lang="en-US" sz="1000" b="1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sp>
        <p:nvSpPr>
          <p:cNvPr id="52" name="Google Shape;612;p47"/>
          <p:cNvSpPr txBox="1">
            <a:spLocks/>
          </p:cNvSpPr>
          <p:nvPr/>
        </p:nvSpPr>
        <p:spPr>
          <a:xfrm>
            <a:off x="558516" y="2133899"/>
            <a:ext cx="3545700" cy="25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Aumentar a reutilização de ativos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e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a monetização do conteúdo do </a:t>
            </a:r>
            <a:r>
              <a:rPr lang="pt-BR" sz="700" dirty="0" err="1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Asharq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 News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, enriquecendo os ativos com </a:t>
            </a:r>
            <a:r>
              <a:rPr lang="pt-BR" sz="700" dirty="0" err="1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metadados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 de indexação, como: transcrição, personalidades, </a:t>
            </a:r>
            <a:r>
              <a:rPr lang="pt-BR" sz="700" dirty="0" err="1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tags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 e contexto.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45720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O </a:t>
            </a:r>
            <a:r>
              <a:rPr lang="pt-BR" sz="700" dirty="0" err="1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Asharq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 News precisava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enriquecer 67 horas de conteúdo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novo diariamente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, além de 10.000 horas de arquivos 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com uma equipe limitada de documentalistas.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45720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Maximize a indexação automática,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permitindo que as equipes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se concentrem  na </a:t>
            </a:r>
            <a:r>
              <a:rPr lang="pt-BR" sz="700" dirty="0" err="1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editorialização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. </a:t>
            </a:r>
          </a:p>
          <a:p>
            <a:pPr marL="457200"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45720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Criar uma solução dimensionável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que possa se adaptar às mudanças de uso e que esteja prontamente disponível para as principais competições. 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45720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Reduzir os altos custos operacionais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(cerca de € 200 mil / ano: armazenamento, manutenção e tratamento de dados).</a:t>
            </a:r>
          </a:p>
          <a:p>
            <a:pPr>
              <a:lnSpc>
                <a:spcPct val="115000"/>
              </a:lnSpc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grpSp>
        <p:nvGrpSpPr>
          <p:cNvPr id="55" name="Agrupar 54"/>
          <p:cNvGrpSpPr/>
          <p:nvPr/>
        </p:nvGrpSpPr>
        <p:grpSpPr>
          <a:xfrm>
            <a:off x="794867" y="2209394"/>
            <a:ext cx="250953" cy="301072"/>
            <a:chOff x="5220034" y="-424808"/>
            <a:chExt cx="1340170" cy="1625085"/>
          </a:xfrm>
        </p:grpSpPr>
        <p:pic>
          <p:nvPicPr>
            <p:cNvPr id="56" name="Imagem 55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57" name="Imagem 56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63" name="Agrupar 62"/>
          <p:cNvGrpSpPr/>
          <p:nvPr/>
        </p:nvGrpSpPr>
        <p:grpSpPr>
          <a:xfrm>
            <a:off x="794867" y="2664111"/>
            <a:ext cx="250953" cy="301072"/>
            <a:chOff x="5220034" y="-424808"/>
            <a:chExt cx="1340170" cy="1625085"/>
          </a:xfrm>
        </p:grpSpPr>
        <p:pic>
          <p:nvPicPr>
            <p:cNvPr id="64" name="Imagem 63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65" name="Imagem 64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66" name="Agrupar 65"/>
          <p:cNvGrpSpPr/>
          <p:nvPr/>
        </p:nvGrpSpPr>
        <p:grpSpPr>
          <a:xfrm>
            <a:off x="794867" y="3149324"/>
            <a:ext cx="250953" cy="301072"/>
            <a:chOff x="5220034" y="-424808"/>
            <a:chExt cx="1340170" cy="1625085"/>
          </a:xfrm>
        </p:grpSpPr>
        <p:pic>
          <p:nvPicPr>
            <p:cNvPr id="67" name="Imagem 66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68" name="Imagem 67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70" name="Agrupar 69"/>
          <p:cNvGrpSpPr/>
          <p:nvPr/>
        </p:nvGrpSpPr>
        <p:grpSpPr>
          <a:xfrm>
            <a:off x="794867" y="3524519"/>
            <a:ext cx="250953" cy="301072"/>
            <a:chOff x="5220034" y="-424808"/>
            <a:chExt cx="1340170" cy="1625085"/>
          </a:xfrm>
        </p:grpSpPr>
        <p:pic>
          <p:nvPicPr>
            <p:cNvPr id="71" name="Imagem 70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72" name="Imagem 71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73" name="Agrupar 72"/>
          <p:cNvGrpSpPr/>
          <p:nvPr/>
        </p:nvGrpSpPr>
        <p:grpSpPr>
          <a:xfrm>
            <a:off x="794867" y="3897098"/>
            <a:ext cx="250953" cy="301072"/>
            <a:chOff x="5220034" y="-424808"/>
            <a:chExt cx="1340170" cy="1625085"/>
          </a:xfrm>
        </p:grpSpPr>
        <p:pic>
          <p:nvPicPr>
            <p:cNvPr id="76" name="Imagem 75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77" name="Imagem 76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78" name="Agrupar 77"/>
          <p:cNvGrpSpPr/>
          <p:nvPr/>
        </p:nvGrpSpPr>
        <p:grpSpPr>
          <a:xfrm>
            <a:off x="4820711" y="2177356"/>
            <a:ext cx="250953" cy="301072"/>
            <a:chOff x="5220034" y="-424808"/>
            <a:chExt cx="1340170" cy="1625085"/>
          </a:xfrm>
        </p:grpSpPr>
        <p:pic>
          <p:nvPicPr>
            <p:cNvPr id="79" name="Imagem 78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80" name="Imagem 79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81" name="Agrupar 80"/>
          <p:cNvGrpSpPr/>
          <p:nvPr/>
        </p:nvGrpSpPr>
        <p:grpSpPr>
          <a:xfrm>
            <a:off x="4820711" y="2620877"/>
            <a:ext cx="250953" cy="301072"/>
            <a:chOff x="5220034" y="-424808"/>
            <a:chExt cx="1340170" cy="1625085"/>
          </a:xfrm>
        </p:grpSpPr>
        <p:pic>
          <p:nvPicPr>
            <p:cNvPr id="82" name="Imagem 81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83" name="Imagem 82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84" name="Agrupar 83"/>
          <p:cNvGrpSpPr/>
          <p:nvPr/>
        </p:nvGrpSpPr>
        <p:grpSpPr>
          <a:xfrm>
            <a:off x="4820711" y="3041778"/>
            <a:ext cx="250953" cy="301072"/>
            <a:chOff x="5220034" y="-424808"/>
            <a:chExt cx="1340170" cy="1625085"/>
          </a:xfrm>
        </p:grpSpPr>
        <p:pic>
          <p:nvPicPr>
            <p:cNvPr id="85" name="Imagem 84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86" name="Imagem 85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87" name="Agrupar 86"/>
          <p:cNvGrpSpPr/>
          <p:nvPr/>
        </p:nvGrpSpPr>
        <p:grpSpPr>
          <a:xfrm>
            <a:off x="4820711" y="3462679"/>
            <a:ext cx="250953" cy="301072"/>
            <a:chOff x="5220034" y="-424808"/>
            <a:chExt cx="1340170" cy="1625085"/>
          </a:xfrm>
        </p:grpSpPr>
        <p:pic>
          <p:nvPicPr>
            <p:cNvPr id="88" name="Imagem 87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89" name="Imagem 88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90" name="Agrupar 89"/>
          <p:cNvGrpSpPr/>
          <p:nvPr/>
        </p:nvGrpSpPr>
        <p:grpSpPr>
          <a:xfrm>
            <a:off x="4820711" y="3793945"/>
            <a:ext cx="250953" cy="301072"/>
            <a:chOff x="5220034" y="-424808"/>
            <a:chExt cx="1340170" cy="1625085"/>
          </a:xfrm>
        </p:grpSpPr>
        <p:pic>
          <p:nvPicPr>
            <p:cNvPr id="91" name="Imagem 90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92" name="Imagem 91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pic>
        <p:nvPicPr>
          <p:cNvPr id="93" name="Imagem 92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95545" y="4017091"/>
            <a:ext cx="959319" cy="1023748"/>
          </a:xfrm>
          <a:prstGeom prst="rect">
            <a:avLst/>
          </a:prstGeom>
        </p:spPr>
      </p:pic>
      <p:pic>
        <p:nvPicPr>
          <p:cNvPr id="2" name="Google Shape;18;p3">
            <a:extLst>
              <a:ext uri="{FF2B5EF4-FFF2-40B4-BE49-F238E27FC236}">
                <a16:creationId xmlns:a16="http://schemas.microsoft.com/office/drawing/2014/main" id="{6E3C7F66-7165-8A5F-FC68-E2AC249455ED}"/>
              </a:ext>
            </a:extLst>
          </p:cNvPr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Uma imagem contendo desenho&#10;&#10;Descrição gerada automaticamente">
            <a:extLst>
              <a:ext uri="{FF2B5EF4-FFF2-40B4-BE49-F238E27FC236}">
                <a16:creationId xmlns:a16="http://schemas.microsoft.com/office/drawing/2014/main" id="{1F4CCAE0-3E87-8FCC-FAB1-DFED0CCEBE8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759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4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etângulo 215"/>
          <p:cNvSpPr/>
          <p:nvPr/>
        </p:nvSpPr>
        <p:spPr>
          <a:xfrm>
            <a:off x="6979389" y="851562"/>
            <a:ext cx="2168017" cy="3878362"/>
          </a:xfrm>
          <a:prstGeom prst="rect">
            <a:avLst/>
          </a:prstGeom>
          <a:solidFill>
            <a:srgbClr val="092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464;p39"/>
          <p:cNvSpPr txBox="1">
            <a:spLocks/>
          </p:cNvSpPr>
          <p:nvPr/>
        </p:nvSpPr>
        <p:spPr>
          <a:xfrm>
            <a:off x="131939" y="4835863"/>
            <a:ext cx="1877235" cy="15516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 err="1">
                <a:solidFill>
                  <a:schemeClr val="bg1"/>
                </a:solidFill>
                <a:latin typeface="Asap" panose="02000503040000090004" pitchFamily="2" charset="0"/>
              </a:rPr>
              <a:t>Notícias</a:t>
            </a:r>
            <a:r>
              <a:rPr lang="en-US" sz="800" dirty="0">
                <a:solidFill>
                  <a:schemeClr val="bg1"/>
                </a:solidFill>
                <a:latin typeface="Asap" panose="02000503040000090004" pitchFamily="2" charset="0"/>
              </a:rPr>
              <a:t> do </a:t>
            </a:r>
            <a:r>
              <a:rPr lang="en-US" sz="800" dirty="0" err="1">
                <a:solidFill>
                  <a:schemeClr val="bg1"/>
                </a:solidFill>
                <a:latin typeface="Asap" panose="02000503040000090004" pitchFamily="2" charset="0"/>
              </a:rPr>
              <a:t>Asharq</a:t>
            </a:r>
            <a:endParaRPr lang="en-US" sz="8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cxnSp>
        <p:nvCxnSpPr>
          <p:cNvPr id="43" name="Conector reto 42"/>
          <p:cNvCxnSpPr/>
          <p:nvPr/>
        </p:nvCxnSpPr>
        <p:spPr>
          <a:xfrm>
            <a:off x="-171308" y="4991023"/>
            <a:ext cx="1316296" cy="0"/>
          </a:xfrm>
          <a:prstGeom prst="line">
            <a:avLst/>
          </a:prstGeom>
          <a:ln>
            <a:solidFill>
              <a:srgbClr val="09223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Google Shape;472;p40"/>
          <p:cNvSpPr txBox="1">
            <a:spLocks/>
          </p:cNvSpPr>
          <p:nvPr/>
        </p:nvSpPr>
        <p:spPr>
          <a:xfrm>
            <a:off x="220710" y="377930"/>
            <a:ext cx="5597119" cy="4772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b="1" dirty="0">
                <a:solidFill>
                  <a:srgbClr val="09223E"/>
                </a:solidFill>
                <a:latin typeface="Asap" panose="02000503040000090004" pitchFamily="2" charset="0"/>
                <a:ea typeface="Public Sans Light"/>
                <a:cs typeface="Public Sans Light"/>
              </a:rPr>
              <a:t>NOTÍCIAS DO ASHARQ</a:t>
            </a:r>
          </a:p>
        </p:txBody>
      </p:sp>
      <p:cxnSp>
        <p:nvCxnSpPr>
          <p:cNvPr id="45" name="Conector reto 44"/>
          <p:cNvCxnSpPr/>
          <p:nvPr/>
        </p:nvCxnSpPr>
        <p:spPr>
          <a:xfrm>
            <a:off x="-5856" y="923944"/>
            <a:ext cx="4212096" cy="0"/>
          </a:xfrm>
          <a:prstGeom prst="line">
            <a:avLst/>
          </a:prstGeom>
          <a:ln w="19050">
            <a:solidFill>
              <a:srgbClr val="0922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Google Shape;441;p39"/>
          <p:cNvSpPr txBox="1"/>
          <p:nvPr/>
        </p:nvSpPr>
        <p:spPr>
          <a:xfrm>
            <a:off x="220710" y="919571"/>
            <a:ext cx="4229996" cy="617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600" dirty="0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</a:rPr>
              <a:t>Sala de imprensa na nuvem e enriquecimento de </a:t>
            </a:r>
            <a:r>
              <a:rPr lang="pt-BR" sz="1600" dirty="0" err="1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</a:rPr>
              <a:t>metadados</a:t>
            </a:r>
            <a:endParaRPr lang="pt-BR" sz="1600" dirty="0">
              <a:solidFill>
                <a:srgbClr val="FFFFFF"/>
              </a:solidFill>
              <a:latin typeface="Asap" panose="02000503040000090004" pitchFamily="2" charset="0"/>
              <a:ea typeface="Public Sans ExtraLight"/>
              <a:cs typeface="Public Sans ExtraLight"/>
            </a:endParaRPr>
          </a:p>
        </p:txBody>
      </p:sp>
      <p:pic>
        <p:nvPicPr>
          <p:cNvPr id="93" name="Imagem 92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7957" y="159513"/>
            <a:ext cx="959319" cy="1023748"/>
          </a:xfrm>
          <a:prstGeom prst="rect">
            <a:avLst/>
          </a:prstGeom>
        </p:spPr>
      </p:pic>
      <p:pic>
        <p:nvPicPr>
          <p:cNvPr id="58" name="Google Shape;645;p48"/>
          <p:cNvPicPr preferRelativeResize="0">
            <a:picLocks/>
          </p:cNvPicPr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530" y="1651314"/>
            <a:ext cx="684876" cy="262108"/>
          </a:xfrm>
          <a:prstGeom prst="rect">
            <a:avLst/>
          </a:prstGeom>
        </p:spPr>
      </p:pic>
      <p:grpSp>
        <p:nvGrpSpPr>
          <p:cNvPr id="61" name="Agrupar 60"/>
          <p:cNvGrpSpPr/>
          <p:nvPr/>
        </p:nvGrpSpPr>
        <p:grpSpPr>
          <a:xfrm>
            <a:off x="375970" y="1493291"/>
            <a:ext cx="6504632" cy="2701584"/>
            <a:chOff x="1047625" y="977555"/>
            <a:chExt cx="7255091" cy="3013274"/>
          </a:xfrm>
        </p:grpSpPr>
        <p:sp>
          <p:nvSpPr>
            <p:cNvPr id="62" name="Google Shape;630;p48"/>
            <p:cNvSpPr/>
            <p:nvPr/>
          </p:nvSpPr>
          <p:spPr>
            <a:xfrm>
              <a:off x="1665425" y="2310828"/>
              <a:ext cx="328500" cy="1464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  </a:t>
              </a:r>
              <a:endParaRPr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sp>
          <p:nvSpPr>
            <p:cNvPr id="69" name="Google Shape;631;p48"/>
            <p:cNvSpPr/>
            <p:nvPr/>
          </p:nvSpPr>
          <p:spPr>
            <a:xfrm>
              <a:off x="1192054" y="3393139"/>
              <a:ext cx="1299600" cy="558000"/>
            </a:xfrm>
            <a:prstGeom prst="roundRect">
              <a:avLst>
                <a:gd name="adj" fmla="val 7985"/>
              </a:avLst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grpSp>
          <p:nvGrpSpPr>
            <p:cNvPr id="75" name="Google Shape;632;p48"/>
            <p:cNvGrpSpPr/>
            <p:nvPr/>
          </p:nvGrpSpPr>
          <p:grpSpPr>
            <a:xfrm>
              <a:off x="4737775" y="2254961"/>
              <a:ext cx="1669" cy="692985"/>
              <a:chOff x="4737775" y="2254961"/>
              <a:chExt cx="1669" cy="692985"/>
            </a:xfrm>
          </p:grpSpPr>
          <p:cxnSp>
            <p:nvCxnSpPr>
              <p:cNvPr id="206" name="Google Shape;633;p48"/>
              <p:cNvCxnSpPr/>
              <p:nvPr/>
            </p:nvCxnSpPr>
            <p:spPr>
              <a:xfrm rot="10800000">
                <a:off x="4739445" y="2254961"/>
                <a:ext cx="0" cy="6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dot"/>
                <a:round/>
                <a:headEnd type="none" w="med" len="med"/>
                <a:tailEnd type="diamond" w="med" len="med"/>
              </a:ln>
            </p:spPr>
          </p:cxnSp>
          <p:cxnSp>
            <p:nvCxnSpPr>
              <p:cNvPr id="207" name="Google Shape;634;p48"/>
              <p:cNvCxnSpPr/>
              <p:nvPr/>
            </p:nvCxnSpPr>
            <p:spPr>
              <a:xfrm rot="10800000">
                <a:off x="4737775" y="2286146"/>
                <a:ext cx="0" cy="6618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1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</p:grpSp>
        <p:pic>
          <p:nvPicPr>
            <p:cNvPr id="94" name="Google Shape;646;p48"/>
            <p:cNvPicPr preferRelativeResize="0"/>
            <p:nvPr/>
          </p:nvPicPr>
          <p:blipFill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09815" y="2978194"/>
              <a:ext cx="456000" cy="4560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</p:pic>
        <p:sp>
          <p:nvSpPr>
            <p:cNvPr id="95" name="Google Shape;647;p48"/>
            <p:cNvSpPr txBox="1"/>
            <p:nvPr/>
          </p:nvSpPr>
          <p:spPr>
            <a:xfrm>
              <a:off x="1129217" y="1794740"/>
              <a:ext cx="926700" cy="45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Roboto"/>
                <a:buNone/>
              </a:pPr>
              <a:r>
                <a:rPr lang="fr" sz="800" dirty="0">
                  <a:solidFill>
                    <a:schemeClr val="lt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Informações oficiais</a:t>
              </a:r>
              <a:endParaRPr sz="8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sp>
          <p:nvSpPr>
            <p:cNvPr id="96" name="Google Shape;648;p48"/>
            <p:cNvSpPr txBox="1"/>
            <p:nvPr/>
          </p:nvSpPr>
          <p:spPr>
            <a:xfrm>
              <a:off x="1047625" y="2978194"/>
              <a:ext cx="926700" cy="45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800">
                  <a:solidFill>
                    <a:schemeClr val="lt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Informações oficiais</a:t>
              </a:r>
              <a:endParaRPr sz="80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grpSp>
          <p:nvGrpSpPr>
            <p:cNvPr id="97" name="Google Shape;649;p48"/>
            <p:cNvGrpSpPr/>
            <p:nvPr/>
          </p:nvGrpSpPr>
          <p:grpSpPr>
            <a:xfrm>
              <a:off x="2034263" y="3070506"/>
              <a:ext cx="271491" cy="271491"/>
              <a:chOff x="2478157" y="1943315"/>
              <a:chExt cx="465600" cy="465600"/>
            </a:xfrm>
          </p:grpSpPr>
          <p:sp>
            <p:nvSpPr>
              <p:cNvPr id="204" name="Google Shape;650;p48"/>
              <p:cNvSpPr/>
              <p:nvPr/>
            </p:nvSpPr>
            <p:spPr>
              <a:xfrm>
                <a:off x="2478157" y="1943315"/>
                <a:ext cx="465600" cy="465600"/>
              </a:xfrm>
              <a:prstGeom prst="roundRect">
                <a:avLst>
                  <a:gd name="adj" fmla="val 16667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205" name="Google Shape;651;p48"/>
              <p:cNvPicPr preferRelativeResize="0"/>
              <p:nvPr/>
            </p:nvPicPr>
            <p:blipFill rotWithShape="1">
              <a:blip r:embed="rId5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558517" y="2023676"/>
                <a:ext cx="304925" cy="30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8" name="Google Shape;652;p48"/>
            <p:cNvGrpSpPr/>
            <p:nvPr/>
          </p:nvGrpSpPr>
          <p:grpSpPr>
            <a:xfrm>
              <a:off x="2034248" y="1889283"/>
              <a:ext cx="271491" cy="271491"/>
              <a:chOff x="2780170" y="3997965"/>
              <a:chExt cx="465600" cy="465600"/>
            </a:xfrm>
          </p:grpSpPr>
          <p:sp>
            <p:nvSpPr>
              <p:cNvPr id="202" name="Google Shape;653;p48"/>
              <p:cNvSpPr/>
              <p:nvPr/>
            </p:nvSpPr>
            <p:spPr>
              <a:xfrm>
                <a:off x="2780170" y="3997965"/>
                <a:ext cx="465600" cy="465600"/>
              </a:xfrm>
              <a:prstGeom prst="roundRect">
                <a:avLst>
                  <a:gd name="adj" fmla="val 16667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203" name="Google Shape;654;p48"/>
              <p:cNvPicPr preferRelativeResize="0"/>
              <p:nvPr/>
            </p:nvPicPr>
            <p:blipFill rotWithShape="1">
              <a:blip r:embed="rId6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860529" y="4078326"/>
                <a:ext cx="304925" cy="30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99" name="Google Shape;655;p48"/>
            <p:cNvSpPr txBox="1"/>
            <p:nvPr/>
          </p:nvSpPr>
          <p:spPr>
            <a:xfrm>
              <a:off x="4982095" y="1473671"/>
              <a:ext cx="926700" cy="45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800">
                  <a:solidFill>
                    <a:schemeClr val="lt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Editores e jornalistas</a:t>
              </a:r>
              <a:endParaRPr sz="80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grpSp>
          <p:nvGrpSpPr>
            <p:cNvPr id="100" name="Google Shape;656;p48"/>
            <p:cNvGrpSpPr/>
            <p:nvPr/>
          </p:nvGrpSpPr>
          <p:grpSpPr>
            <a:xfrm>
              <a:off x="4493444" y="1593466"/>
              <a:ext cx="216073" cy="216073"/>
              <a:chOff x="125646" y="3994572"/>
              <a:chExt cx="385500" cy="385500"/>
            </a:xfrm>
          </p:grpSpPr>
          <p:sp>
            <p:nvSpPr>
              <p:cNvPr id="200" name="Google Shape;657;p48"/>
              <p:cNvSpPr/>
              <p:nvPr/>
            </p:nvSpPr>
            <p:spPr>
              <a:xfrm>
                <a:off x="125646" y="3994572"/>
                <a:ext cx="385500" cy="385500"/>
              </a:xfrm>
              <a:prstGeom prst="roundRect">
                <a:avLst>
                  <a:gd name="adj" fmla="val 16667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201" name="Google Shape;658;p48"/>
              <p:cNvPicPr preferRelativeResize="0"/>
              <p:nvPr/>
            </p:nvPicPr>
            <p:blipFill rotWithShape="1">
              <a:blip r:embed="rId7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92204" y="4061058"/>
                <a:ext cx="252552" cy="25257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01" name="Google Shape;659;p48"/>
            <p:cNvGrpSpPr/>
            <p:nvPr/>
          </p:nvGrpSpPr>
          <p:grpSpPr>
            <a:xfrm>
              <a:off x="4765761" y="1593466"/>
              <a:ext cx="216073" cy="216073"/>
              <a:chOff x="8132860" y="3984764"/>
              <a:chExt cx="385500" cy="385500"/>
            </a:xfrm>
          </p:grpSpPr>
          <p:sp>
            <p:nvSpPr>
              <p:cNvPr id="198" name="Google Shape;660;p48"/>
              <p:cNvSpPr/>
              <p:nvPr/>
            </p:nvSpPr>
            <p:spPr>
              <a:xfrm>
                <a:off x="8132860" y="3984764"/>
                <a:ext cx="385500" cy="385500"/>
              </a:xfrm>
              <a:prstGeom prst="roundRect">
                <a:avLst>
                  <a:gd name="adj" fmla="val 16667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199" name="Google Shape;661;p48"/>
              <p:cNvPicPr preferRelativeResize="0"/>
              <p:nvPr/>
            </p:nvPicPr>
            <p:blipFill rotWithShape="1">
              <a:blip r:embed="rId8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199418" y="4051249"/>
                <a:ext cx="252552" cy="25257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02" name="Google Shape;662;p48"/>
            <p:cNvGrpSpPr/>
            <p:nvPr/>
          </p:nvGrpSpPr>
          <p:grpSpPr>
            <a:xfrm>
              <a:off x="4579238" y="1867983"/>
              <a:ext cx="328510" cy="328510"/>
              <a:chOff x="4419575" y="1868529"/>
              <a:chExt cx="304853" cy="304853"/>
            </a:xfrm>
          </p:grpSpPr>
          <p:sp>
            <p:nvSpPr>
              <p:cNvPr id="196" name="Google Shape;663;p48"/>
              <p:cNvSpPr/>
              <p:nvPr/>
            </p:nvSpPr>
            <p:spPr>
              <a:xfrm>
                <a:off x="4419575" y="1868529"/>
                <a:ext cx="304853" cy="304853"/>
              </a:xfrm>
              <a:prstGeom prst="roundRect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197" name="Google Shape;664;p48"/>
              <p:cNvPicPr preferRelativeResize="0"/>
              <p:nvPr/>
            </p:nvPicPr>
            <p:blipFill rotWithShape="1">
              <a:blip r:embed="rId9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472208" y="1921106"/>
                <a:ext cx="199716" cy="19973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103" name="Google Shape;665;p48"/>
            <p:cNvCxnSpPr/>
            <p:nvPr/>
          </p:nvCxnSpPr>
          <p:spPr>
            <a:xfrm>
              <a:off x="2341653" y="2024838"/>
              <a:ext cx="585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diamond" w="med" len="med"/>
              <a:tailEnd type="none" w="med" len="med"/>
            </a:ln>
          </p:spPr>
        </p:cxnSp>
        <p:pic>
          <p:nvPicPr>
            <p:cNvPr id="104" name="Google Shape;666;p48" descr="Google Shape;182;p29"/>
            <p:cNvPicPr preferRelativeResize="0"/>
            <p:nvPr/>
          </p:nvPicPr>
          <p:blipFill rotWithShape="1">
            <a:blip r:embed="rId10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83297" y="3495904"/>
              <a:ext cx="142500" cy="1464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</p:pic>
        <p:pic>
          <p:nvPicPr>
            <p:cNvPr id="105" name="Google Shape;667;p48" descr="Google Shape;183;p29"/>
            <p:cNvPicPr preferRelativeResize="0"/>
            <p:nvPr/>
          </p:nvPicPr>
          <p:blipFill rotWithShape="1">
            <a:blip r:embed="rId11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83292" y="3696905"/>
              <a:ext cx="171600" cy="1575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</p:pic>
        <p:grpSp>
          <p:nvGrpSpPr>
            <p:cNvPr id="106" name="Google Shape;668;p48"/>
            <p:cNvGrpSpPr/>
            <p:nvPr/>
          </p:nvGrpSpPr>
          <p:grpSpPr>
            <a:xfrm>
              <a:off x="1501122" y="3707606"/>
              <a:ext cx="233280" cy="136216"/>
              <a:chOff x="925097" y="3836775"/>
              <a:chExt cx="262024" cy="153000"/>
            </a:xfrm>
          </p:grpSpPr>
          <p:sp>
            <p:nvSpPr>
              <p:cNvPr id="194" name="Google Shape;669;p48"/>
              <p:cNvSpPr/>
              <p:nvPr/>
            </p:nvSpPr>
            <p:spPr>
              <a:xfrm>
                <a:off x="925159" y="3836775"/>
                <a:ext cx="261900" cy="153000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195" name="Google Shape;670;p48" descr="Image"/>
              <p:cNvPicPr preferRelativeResize="0"/>
              <p:nvPr/>
            </p:nvPicPr>
            <p:blipFill rotWithShape="1">
              <a:blip r:embed="rId12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5097" y="3860663"/>
                <a:ext cx="262024" cy="1052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07" name="Google Shape;671;p48"/>
            <p:cNvGrpSpPr/>
            <p:nvPr/>
          </p:nvGrpSpPr>
          <p:grpSpPr>
            <a:xfrm>
              <a:off x="1477167" y="3534965"/>
              <a:ext cx="136806" cy="157599"/>
              <a:chOff x="911950" y="3577925"/>
              <a:chExt cx="173700" cy="200100"/>
            </a:xfrm>
          </p:grpSpPr>
          <p:sp>
            <p:nvSpPr>
              <p:cNvPr id="192" name="Google Shape;672;p48"/>
              <p:cNvSpPr/>
              <p:nvPr/>
            </p:nvSpPr>
            <p:spPr>
              <a:xfrm>
                <a:off x="911950" y="3577925"/>
                <a:ext cx="173700" cy="200100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193" name="Google Shape;673;p48" descr="Image"/>
              <p:cNvPicPr preferRelativeResize="0"/>
              <p:nvPr/>
            </p:nvPicPr>
            <p:blipFill>
              <a:blip r:embed="rId1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23350" y="3594142"/>
                <a:ext cx="150900" cy="16766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08" name="Google Shape;674;p48" descr="Image"/>
            <p:cNvPicPr preferRelativeResize="0"/>
            <p:nvPr/>
          </p:nvPicPr>
          <p:blipFill rotWithShape="1">
            <a:blip r:embed="rId1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80488" y="3710069"/>
              <a:ext cx="154500" cy="1353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</p:pic>
        <p:pic>
          <p:nvPicPr>
            <p:cNvPr id="109" name="Google Shape;675;p48" descr="Image"/>
            <p:cNvPicPr preferRelativeResize="0"/>
            <p:nvPr/>
          </p:nvPicPr>
          <p:blipFill rotWithShape="1">
            <a:blip r:embed="rId1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69615" y="3727200"/>
              <a:ext cx="204000" cy="1011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</p:pic>
        <p:pic>
          <p:nvPicPr>
            <p:cNvPr id="110" name="Google Shape;676;p48" descr="Image"/>
            <p:cNvPicPr preferRelativeResize="0"/>
            <p:nvPr/>
          </p:nvPicPr>
          <p:blipFill rotWithShape="1">
            <a:blip r:embed="rId1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81222" y="3712871"/>
              <a:ext cx="142304" cy="129878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1" name="Google Shape;677;p48"/>
            <p:cNvGrpSpPr/>
            <p:nvPr/>
          </p:nvGrpSpPr>
          <p:grpSpPr>
            <a:xfrm>
              <a:off x="2033477" y="3493043"/>
              <a:ext cx="368584" cy="146365"/>
              <a:chOff x="1534475" y="3595775"/>
              <a:chExt cx="414000" cy="164400"/>
            </a:xfrm>
          </p:grpSpPr>
          <p:sp>
            <p:nvSpPr>
              <p:cNvPr id="190" name="Google Shape;678;p48"/>
              <p:cNvSpPr/>
              <p:nvPr/>
            </p:nvSpPr>
            <p:spPr>
              <a:xfrm>
                <a:off x="1534475" y="3595775"/>
                <a:ext cx="414000" cy="164400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191" name="Google Shape;679;p48" descr="Image"/>
              <p:cNvPicPr preferRelativeResize="0"/>
              <p:nvPr/>
            </p:nvPicPr>
            <p:blipFill rotWithShape="1">
              <a:blip r:embed="rId17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556920" y="3646693"/>
                <a:ext cx="369110" cy="6256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12" name="Google Shape;680;p48"/>
            <p:cNvGrpSpPr/>
            <p:nvPr/>
          </p:nvGrpSpPr>
          <p:grpSpPr>
            <a:xfrm>
              <a:off x="1665427" y="3493043"/>
              <a:ext cx="328521" cy="146365"/>
              <a:chOff x="1121075" y="3595775"/>
              <a:chExt cx="369000" cy="164400"/>
            </a:xfrm>
          </p:grpSpPr>
          <p:sp>
            <p:nvSpPr>
              <p:cNvPr id="188" name="Google Shape;681;p48"/>
              <p:cNvSpPr/>
              <p:nvPr/>
            </p:nvSpPr>
            <p:spPr>
              <a:xfrm>
                <a:off x="1121075" y="3595775"/>
                <a:ext cx="369000" cy="164400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189" name="Google Shape;682;p48" descr="Image"/>
              <p:cNvPicPr preferRelativeResize="0"/>
              <p:nvPr/>
            </p:nvPicPr>
            <p:blipFill rotWithShape="1">
              <a:blip r:embed="rId18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47389" y="3635311"/>
                <a:ext cx="316372" cy="857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113" name="Google Shape;683;p48"/>
            <p:cNvCxnSpPr/>
            <p:nvPr/>
          </p:nvCxnSpPr>
          <p:spPr>
            <a:xfrm>
              <a:off x="3311143" y="2024838"/>
              <a:ext cx="119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diamond" w="med" len="med"/>
            </a:ln>
          </p:spPr>
        </p:cxnSp>
        <p:grpSp>
          <p:nvGrpSpPr>
            <p:cNvPr id="114" name="Google Shape;684;p48"/>
            <p:cNvGrpSpPr/>
            <p:nvPr/>
          </p:nvGrpSpPr>
          <p:grpSpPr>
            <a:xfrm>
              <a:off x="2955153" y="1867985"/>
              <a:ext cx="328513" cy="328513"/>
              <a:chOff x="2601811" y="1692779"/>
              <a:chExt cx="304800" cy="304800"/>
            </a:xfrm>
          </p:grpSpPr>
          <p:sp>
            <p:nvSpPr>
              <p:cNvPr id="186" name="Google Shape;685;p48"/>
              <p:cNvSpPr/>
              <p:nvPr/>
            </p:nvSpPr>
            <p:spPr>
              <a:xfrm>
                <a:off x="2601811" y="1692779"/>
                <a:ext cx="304800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187" name="Google Shape;686;p48"/>
              <p:cNvPicPr preferRelativeResize="0"/>
              <p:nvPr/>
            </p:nvPicPr>
            <p:blipFill rotWithShape="1">
              <a:blip r:embed="rId19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651574" y="1745129"/>
                <a:ext cx="205274" cy="2001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15" name="Google Shape;687;p48"/>
            <p:cNvSpPr txBox="1"/>
            <p:nvPr/>
          </p:nvSpPr>
          <p:spPr>
            <a:xfrm>
              <a:off x="3229366" y="1451803"/>
              <a:ext cx="926700" cy="45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900">
                  <a:solidFill>
                    <a:schemeClr val="lt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Jornalistas</a:t>
              </a:r>
              <a:endParaRPr sz="90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116" name="Google Shape;688;p48" descr="Google Shape;189;p29"/>
            <p:cNvPicPr preferRelativeResize="0"/>
            <p:nvPr/>
          </p:nvPicPr>
          <p:blipFill rotWithShape="1">
            <a:blip r:embed="rId20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59667" y="2308502"/>
              <a:ext cx="171600" cy="156900"/>
            </a:xfrm>
            <a:prstGeom prst="roundRect">
              <a:avLst>
                <a:gd name="adj" fmla="val 24441"/>
              </a:avLst>
            </a:prstGeom>
            <a:noFill/>
            <a:ln>
              <a:noFill/>
            </a:ln>
          </p:spPr>
        </p:pic>
        <p:grpSp>
          <p:nvGrpSpPr>
            <p:cNvPr id="117" name="Google Shape;689;p48"/>
            <p:cNvGrpSpPr/>
            <p:nvPr/>
          </p:nvGrpSpPr>
          <p:grpSpPr>
            <a:xfrm>
              <a:off x="1530280" y="2504733"/>
              <a:ext cx="204057" cy="146365"/>
              <a:chOff x="969275" y="2585275"/>
              <a:chExt cx="229200" cy="164400"/>
            </a:xfrm>
          </p:grpSpPr>
          <p:sp>
            <p:nvSpPr>
              <p:cNvPr id="184" name="Google Shape;690;p48"/>
              <p:cNvSpPr/>
              <p:nvPr/>
            </p:nvSpPr>
            <p:spPr>
              <a:xfrm>
                <a:off x="969275" y="2585275"/>
                <a:ext cx="229200" cy="164400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185" name="Google Shape;691;p48" descr="Google Shape;190;p29"/>
              <p:cNvPicPr preferRelativeResize="0"/>
              <p:nvPr/>
            </p:nvPicPr>
            <p:blipFill rotWithShape="1">
              <a:blip r:embed="rId21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92649" y="2594537"/>
                <a:ext cx="182452" cy="145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18" name="Google Shape;692;p48" descr="Google Shape;191;p29"/>
            <p:cNvPicPr preferRelativeResize="0"/>
            <p:nvPr/>
          </p:nvPicPr>
          <p:blipFill rotWithShape="1">
            <a:blip r:embed="rId2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86826" y="2343369"/>
              <a:ext cx="297859" cy="813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" name="Google Shape;693;p48"/>
            <p:cNvSpPr/>
            <p:nvPr/>
          </p:nvSpPr>
          <p:spPr>
            <a:xfrm>
              <a:off x="1192120" y="2211048"/>
              <a:ext cx="1299600" cy="558000"/>
            </a:xfrm>
            <a:prstGeom prst="roundRect">
              <a:avLst>
                <a:gd name="adj" fmla="val 7985"/>
              </a:avLst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120" name="Google Shape;694;p48" descr="Google Shape;182;p29"/>
            <p:cNvPicPr preferRelativeResize="0"/>
            <p:nvPr/>
          </p:nvPicPr>
          <p:blipFill rotWithShape="1">
            <a:blip r:embed="rId10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83297" y="2313702"/>
              <a:ext cx="142500" cy="1464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</p:pic>
        <p:pic>
          <p:nvPicPr>
            <p:cNvPr id="121" name="Google Shape;695;p48" descr="Google Shape;183;p29"/>
            <p:cNvPicPr preferRelativeResize="0"/>
            <p:nvPr/>
          </p:nvPicPr>
          <p:blipFill rotWithShape="1">
            <a:blip r:embed="rId11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83292" y="2494025"/>
              <a:ext cx="171600" cy="1575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</p:pic>
        <p:pic>
          <p:nvPicPr>
            <p:cNvPr id="122" name="Google Shape;696;p48" descr="Image"/>
            <p:cNvPicPr preferRelativeResize="0"/>
            <p:nvPr/>
          </p:nvPicPr>
          <p:blipFill rotWithShape="1">
            <a:blip r:embed="rId1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80488" y="2507189"/>
              <a:ext cx="154500" cy="1353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</p:pic>
        <p:pic>
          <p:nvPicPr>
            <p:cNvPr id="123" name="Google Shape;697;p48" descr="Image"/>
            <p:cNvPicPr preferRelativeResize="0"/>
            <p:nvPr/>
          </p:nvPicPr>
          <p:blipFill rotWithShape="1">
            <a:blip r:embed="rId1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69615" y="2524321"/>
              <a:ext cx="204000" cy="1011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</p:pic>
        <p:pic>
          <p:nvPicPr>
            <p:cNvPr id="124" name="Google Shape;698;p48" descr="Image"/>
            <p:cNvPicPr preferRelativeResize="0"/>
            <p:nvPr/>
          </p:nvPicPr>
          <p:blipFill rotWithShape="1">
            <a:blip r:embed="rId1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81222" y="2509991"/>
              <a:ext cx="142304" cy="129878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25" name="Google Shape;699;p48"/>
            <p:cNvGrpSpPr/>
            <p:nvPr/>
          </p:nvGrpSpPr>
          <p:grpSpPr>
            <a:xfrm>
              <a:off x="2033477" y="2310841"/>
              <a:ext cx="368584" cy="146365"/>
              <a:chOff x="1534475" y="3595775"/>
              <a:chExt cx="414000" cy="164400"/>
            </a:xfrm>
          </p:grpSpPr>
          <p:sp>
            <p:nvSpPr>
              <p:cNvPr id="182" name="Google Shape;700;p48"/>
              <p:cNvSpPr/>
              <p:nvPr/>
            </p:nvSpPr>
            <p:spPr>
              <a:xfrm>
                <a:off x="1534475" y="3595775"/>
                <a:ext cx="414000" cy="164400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183" name="Google Shape;701;p48" descr="Image"/>
              <p:cNvPicPr preferRelativeResize="0"/>
              <p:nvPr/>
            </p:nvPicPr>
            <p:blipFill rotWithShape="1">
              <a:blip r:embed="rId17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556920" y="3646693"/>
                <a:ext cx="369110" cy="6256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6" name="Google Shape;702;p48"/>
            <p:cNvGrpSpPr/>
            <p:nvPr/>
          </p:nvGrpSpPr>
          <p:grpSpPr>
            <a:xfrm>
              <a:off x="6897846" y="1663434"/>
              <a:ext cx="271455" cy="271413"/>
              <a:chOff x="2845356" y="1772026"/>
              <a:chExt cx="420600" cy="420600"/>
            </a:xfrm>
          </p:grpSpPr>
          <p:sp>
            <p:nvSpPr>
              <p:cNvPr id="180" name="Google Shape;703;p48"/>
              <p:cNvSpPr/>
              <p:nvPr/>
            </p:nvSpPr>
            <p:spPr>
              <a:xfrm>
                <a:off x="2845356" y="1772026"/>
                <a:ext cx="420600" cy="420600"/>
              </a:xfrm>
              <a:prstGeom prst="roundRect">
                <a:avLst>
                  <a:gd name="adj" fmla="val 16667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181" name="Google Shape;704;p48"/>
              <p:cNvPicPr preferRelativeResize="0"/>
              <p:nvPr/>
            </p:nvPicPr>
            <p:blipFill rotWithShape="1">
              <a:blip r:embed="rId2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917965" y="1844557"/>
                <a:ext cx="275515" cy="2755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7" name="Google Shape;705;p48"/>
            <p:cNvGrpSpPr/>
            <p:nvPr/>
          </p:nvGrpSpPr>
          <p:grpSpPr>
            <a:xfrm>
              <a:off x="6897824" y="1194055"/>
              <a:ext cx="271363" cy="271363"/>
              <a:chOff x="1139410" y="4007425"/>
              <a:chExt cx="304800" cy="304800"/>
            </a:xfrm>
          </p:grpSpPr>
          <p:sp>
            <p:nvSpPr>
              <p:cNvPr id="178" name="Google Shape;706;p48"/>
              <p:cNvSpPr/>
              <p:nvPr/>
            </p:nvSpPr>
            <p:spPr>
              <a:xfrm>
                <a:off x="1139410" y="4007425"/>
                <a:ext cx="304800" cy="304800"/>
              </a:xfrm>
              <a:prstGeom prst="roundRect">
                <a:avLst>
                  <a:gd name="adj" fmla="val 16667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179" name="Google Shape;707;p48"/>
              <p:cNvPicPr preferRelativeResize="0"/>
              <p:nvPr/>
            </p:nvPicPr>
            <p:blipFill rotWithShape="1">
              <a:blip r:embed="rId24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92044" y="4059958"/>
                <a:ext cx="199718" cy="19973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8" name="Google Shape;708;p48"/>
            <p:cNvGrpSpPr/>
            <p:nvPr/>
          </p:nvGrpSpPr>
          <p:grpSpPr>
            <a:xfrm>
              <a:off x="6897396" y="2117932"/>
              <a:ext cx="271491" cy="271491"/>
              <a:chOff x="7787013" y="422640"/>
              <a:chExt cx="465600" cy="465600"/>
            </a:xfrm>
          </p:grpSpPr>
          <p:sp>
            <p:nvSpPr>
              <p:cNvPr id="176" name="Google Shape;709;p48"/>
              <p:cNvSpPr/>
              <p:nvPr/>
            </p:nvSpPr>
            <p:spPr>
              <a:xfrm>
                <a:off x="7787013" y="422640"/>
                <a:ext cx="465600" cy="465600"/>
              </a:xfrm>
              <a:prstGeom prst="roundRect">
                <a:avLst>
                  <a:gd name="adj" fmla="val 16667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177" name="Google Shape;710;p48"/>
              <p:cNvPicPr preferRelativeResize="0"/>
              <p:nvPr/>
            </p:nvPicPr>
            <p:blipFill rotWithShape="1">
              <a:blip r:embed="rId25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867373" y="503001"/>
                <a:ext cx="304925" cy="30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9" name="Google Shape;711;p48"/>
            <p:cNvGrpSpPr/>
            <p:nvPr/>
          </p:nvGrpSpPr>
          <p:grpSpPr>
            <a:xfrm>
              <a:off x="6897884" y="2614553"/>
              <a:ext cx="271455" cy="271413"/>
              <a:chOff x="4483131" y="1772026"/>
              <a:chExt cx="420600" cy="420600"/>
            </a:xfrm>
          </p:grpSpPr>
          <p:sp>
            <p:nvSpPr>
              <p:cNvPr id="174" name="Google Shape;712;p48"/>
              <p:cNvSpPr/>
              <p:nvPr/>
            </p:nvSpPr>
            <p:spPr>
              <a:xfrm>
                <a:off x="4483131" y="1772026"/>
                <a:ext cx="420600" cy="420600"/>
              </a:xfrm>
              <a:prstGeom prst="roundRect">
                <a:avLst>
                  <a:gd name="adj" fmla="val 16667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175" name="Google Shape;713;p48"/>
              <p:cNvPicPr preferRelativeResize="0"/>
              <p:nvPr/>
            </p:nvPicPr>
            <p:blipFill rotWithShape="1">
              <a:blip r:embed="rId26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555740" y="1844557"/>
                <a:ext cx="275515" cy="2755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30" name="Google Shape;714;p48"/>
            <p:cNvGrpSpPr/>
            <p:nvPr/>
          </p:nvGrpSpPr>
          <p:grpSpPr>
            <a:xfrm>
              <a:off x="6897759" y="3056706"/>
              <a:ext cx="271519" cy="274337"/>
              <a:chOff x="6998119" y="3091898"/>
              <a:chExt cx="304975" cy="308140"/>
            </a:xfrm>
          </p:grpSpPr>
          <p:sp>
            <p:nvSpPr>
              <p:cNvPr id="172" name="Google Shape;715;p48"/>
              <p:cNvSpPr/>
              <p:nvPr/>
            </p:nvSpPr>
            <p:spPr>
              <a:xfrm>
                <a:off x="6998160" y="3093568"/>
                <a:ext cx="304800" cy="304800"/>
              </a:xfrm>
              <a:prstGeom prst="roundRect">
                <a:avLst>
                  <a:gd name="adj" fmla="val 16667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173" name="Google Shape;716;p48"/>
              <p:cNvPicPr preferRelativeResize="0"/>
              <p:nvPr/>
            </p:nvPicPr>
            <p:blipFill>
              <a:blip r:embed="rId27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998119" y="3091898"/>
                <a:ext cx="304975" cy="3081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31" name="Google Shape;717;p48"/>
            <p:cNvGrpSpPr/>
            <p:nvPr/>
          </p:nvGrpSpPr>
          <p:grpSpPr>
            <a:xfrm>
              <a:off x="2352237" y="3206154"/>
              <a:ext cx="2157578" cy="40"/>
              <a:chOff x="2352237" y="3206154"/>
              <a:chExt cx="2157578" cy="40"/>
            </a:xfrm>
          </p:grpSpPr>
          <p:cxnSp>
            <p:nvCxnSpPr>
              <p:cNvPr id="170" name="Google Shape;718;p48"/>
              <p:cNvCxnSpPr>
                <a:endCxn id="94" idx="1"/>
              </p:cNvCxnSpPr>
              <p:nvPr/>
            </p:nvCxnSpPr>
            <p:spPr>
              <a:xfrm>
                <a:off x="2397815" y="3206194"/>
                <a:ext cx="21120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1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" name="Google Shape;719;p48"/>
              <p:cNvCxnSpPr/>
              <p:nvPr/>
            </p:nvCxnSpPr>
            <p:spPr>
              <a:xfrm rot="10800000">
                <a:off x="2352237" y="3206154"/>
                <a:ext cx="65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dot"/>
                <a:round/>
                <a:headEnd type="none" w="med" len="med"/>
                <a:tailEnd type="diamond" w="med" len="med"/>
              </a:ln>
            </p:spPr>
          </p:cxnSp>
        </p:grpSp>
        <p:grpSp>
          <p:nvGrpSpPr>
            <p:cNvPr id="132" name="Google Shape;720;p48"/>
            <p:cNvGrpSpPr/>
            <p:nvPr/>
          </p:nvGrpSpPr>
          <p:grpSpPr>
            <a:xfrm>
              <a:off x="4965815" y="3206025"/>
              <a:ext cx="1821600" cy="1369"/>
              <a:chOff x="4965815" y="3206025"/>
              <a:chExt cx="1821600" cy="1369"/>
            </a:xfrm>
          </p:grpSpPr>
          <p:cxnSp>
            <p:nvCxnSpPr>
              <p:cNvPr id="168" name="Google Shape;721;p48"/>
              <p:cNvCxnSpPr>
                <a:stCxn id="94" idx="3"/>
              </p:cNvCxnSpPr>
              <p:nvPr/>
            </p:nvCxnSpPr>
            <p:spPr>
              <a:xfrm>
                <a:off x="4965815" y="3206194"/>
                <a:ext cx="1821600" cy="12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1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" name="Google Shape;722;p48"/>
              <p:cNvCxnSpPr/>
              <p:nvPr/>
            </p:nvCxnSpPr>
            <p:spPr>
              <a:xfrm rot="10800000" flipH="1">
                <a:off x="6783000" y="3206025"/>
                <a:ext cx="3600" cy="12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dot"/>
                <a:round/>
                <a:headEnd type="none" w="med" len="med"/>
                <a:tailEnd type="diamond" w="med" len="med"/>
              </a:ln>
            </p:spPr>
          </p:cxnSp>
        </p:grpSp>
        <p:sp>
          <p:nvSpPr>
            <p:cNvPr id="133" name="Google Shape;723;p48"/>
            <p:cNvSpPr txBox="1"/>
            <p:nvPr/>
          </p:nvSpPr>
          <p:spPr>
            <a:xfrm>
              <a:off x="7169276" y="1571150"/>
              <a:ext cx="1133440" cy="45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fr" sz="800" dirty="0">
                  <a:solidFill>
                    <a:schemeClr val="bg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Site</a:t>
              </a:r>
              <a:endParaRPr sz="800" dirty="0">
                <a:solidFill>
                  <a:schemeClr val="bg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 dirty="0">
                  <a:solidFill>
                    <a:schemeClr val="bg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https://asharq.com</a:t>
              </a:r>
              <a:endParaRPr sz="700" dirty="0">
                <a:solidFill>
                  <a:schemeClr val="bg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sp>
          <p:nvSpPr>
            <p:cNvPr id="134" name="Google Shape;724;p48"/>
            <p:cNvSpPr txBox="1"/>
            <p:nvPr/>
          </p:nvSpPr>
          <p:spPr>
            <a:xfrm>
              <a:off x="7169668" y="1101761"/>
              <a:ext cx="926700" cy="45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800">
                  <a:solidFill>
                    <a:schemeClr val="lt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Mídia social</a:t>
              </a:r>
              <a:endParaRPr sz="80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sp>
          <p:nvSpPr>
            <p:cNvPr id="135" name="Google Shape;725;p48"/>
            <p:cNvSpPr txBox="1"/>
            <p:nvPr/>
          </p:nvSpPr>
          <p:spPr>
            <a:xfrm>
              <a:off x="7169668" y="2025688"/>
              <a:ext cx="926700" cy="45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800">
                  <a:solidFill>
                    <a:schemeClr val="lt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OVP</a:t>
              </a:r>
              <a:endParaRPr sz="80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sp>
          <p:nvSpPr>
            <p:cNvPr id="136" name="Google Shape;726;p48"/>
            <p:cNvSpPr txBox="1"/>
            <p:nvPr/>
          </p:nvSpPr>
          <p:spPr>
            <a:xfrm>
              <a:off x="7169668" y="2522273"/>
              <a:ext cx="926700" cy="45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800">
                  <a:solidFill>
                    <a:schemeClr val="lt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TV</a:t>
              </a:r>
              <a:endParaRPr sz="80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sp>
          <p:nvSpPr>
            <p:cNvPr id="137" name="Google Shape;727;p48"/>
            <p:cNvSpPr txBox="1"/>
            <p:nvPr/>
          </p:nvSpPr>
          <p:spPr>
            <a:xfrm>
              <a:off x="7169668" y="2978194"/>
              <a:ext cx="926700" cy="45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800">
                  <a:solidFill>
                    <a:schemeClr val="lt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Arquivo (nuvem)</a:t>
              </a:r>
              <a:endParaRPr sz="80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grpSp>
          <p:nvGrpSpPr>
            <p:cNvPr id="138" name="Google Shape;728;p48"/>
            <p:cNvGrpSpPr/>
            <p:nvPr/>
          </p:nvGrpSpPr>
          <p:grpSpPr>
            <a:xfrm>
              <a:off x="4985959" y="1322777"/>
              <a:ext cx="1849892" cy="1441145"/>
              <a:chOff x="4985959" y="1322777"/>
              <a:chExt cx="1849892" cy="1441145"/>
            </a:xfrm>
          </p:grpSpPr>
          <p:cxnSp>
            <p:nvCxnSpPr>
              <p:cNvPr id="166" name="Google Shape;729;p48"/>
              <p:cNvCxnSpPr/>
              <p:nvPr/>
            </p:nvCxnSpPr>
            <p:spPr>
              <a:xfrm flipH="1">
                <a:off x="4985959" y="1322777"/>
                <a:ext cx="1848000" cy="707700"/>
              </a:xfrm>
              <a:prstGeom prst="bentConnector3">
                <a:avLst>
                  <a:gd name="adj1" fmla="val 36749"/>
                </a:avLst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diamond" w="med" len="med"/>
                <a:tailEnd type="diamond" w="med" len="med"/>
              </a:ln>
            </p:spPr>
          </p:cxnSp>
          <p:cxnSp>
            <p:nvCxnSpPr>
              <p:cNvPr id="167" name="Google Shape;730;p48"/>
              <p:cNvCxnSpPr/>
              <p:nvPr/>
            </p:nvCxnSpPr>
            <p:spPr>
              <a:xfrm rot="10800000">
                <a:off x="4992351" y="2030422"/>
                <a:ext cx="1843500" cy="733500"/>
              </a:xfrm>
              <a:prstGeom prst="bentConnector3">
                <a:avLst>
                  <a:gd name="adj1" fmla="val 36942"/>
                </a:avLst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diamond" w="med" len="med"/>
                <a:tailEnd type="diamond" w="med" len="med"/>
              </a:ln>
            </p:spPr>
          </p:cxnSp>
        </p:grpSp>
        <p:cxnSp>
          <p:nvCxnSpPr>
            <p:cNvPr id="139" name="Google Shape;731;p48"/>
            <p:cNvCxnSpPr/>
            <p:nvPr/>
          </p:nvCxnSpPr>
          <p:spPr>
            <a:xfrm rot="10800000">
              <a:off x="6154851" y="1801311"/>
              <a:ext cx="681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diamond" w="med" len="med"/>
              <a:tailEnd type="none" w="med" len="med"/>
            </a:ln>
          </p:spPr>
        </p:cxnSp>
        <p:cxnSp>
          <p:nvCxnSpPr>
            <p:cNvPr id="140" name="Google Shape;732;p48"/>
            <p:cNvCxnSpPr/>
            <p:nvPr/>
          </p:nvCxnSpPr>
          <p:spPr>
            <a:xfrm rot="10800000">
              <a:off x="6154851" y="2272790"/>
              <a:ext cx="681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diamond" w="med" len="med"/>
              <a:tailEnd type="none" w="med" len="med"/>
            </a:ln>
          </p:spPr>
        </p:cxnSp>
        <p:grpSp>
          <p:nvGrpSpPr>
            <p:cNvPr id="141" name="Google Shape;733;p48"/>
            <p:cNvGrpSpPr/>
            <p:nvPr/>
          </p:nvGrpSpPr>
          <p:grpSpPr>
            <a:xfrm>
              <a:off x="6917934" y="977555"/>
              <a:ext cx="770537" cy="157582"/>
              <a:chOff x="6753150" y="3503125"/>
              <a:chExt cx="1490400" cy="304800"/>
            </a:xfrm>
          </p:grpSpPr>
          <p:sp>
            <p:nvSpPr>
              <p:cNvPr id="158" name="Google Shape;734;p48"/>
              <p:cNvSpPr/>
              <p:nvPr/>
            </p:nvSpPr>
            <p:spPr>
              <a:xfrm>
                <a:off x="6753150" y="3503125"/>
                <a:ext cx="1490400" cy="304800"/>
              </a:xfrm>
              <a:prstGeom prst="roundRect">
                <a:avLst>
                  <a:gd name="adj" fmla="val 16667"/>
                </a:avLst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159" name="Google Shape;735;p48"/>
              <p:cNvPicPr preferRelativeResize="0"/>
              <p:nvPr/>
            </p:nvPicPr>
            <p:blipFill rotWithShape="1">
              <a:blip r:embed="rId28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810597" y="3576156"/>
                <a:ext cx="145852" cy="1458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0" name="Google Shape;736;p48"/>
              <p:cNvPicPr preferRelativeResize="0"/>
              <p:nvPr/>
            </p:nvPicPr>
            <p:blipFill rotWithShape="1">
              <a:blip r:embed="rId29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014562" y="3576156"/>
                <a:ext cx="145852" cy="1458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1" name="Google Shape;737;p48"/>
              <p:cNvPicPr preferRelativeResize="0"/>
              <p:nvPr/>
            </p:nvPicPr>
            <p:blipFill rotWithShape="1">
              <a:blip r:embed="rId30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218527" y="3576156"/>
                <a:ext cx="145852" cy="1458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2" name="Google Shape;738;p48"/>
              <p:cNvPicPr preferRelativeResize="0"/>
              <p:nvPr/>
            </p:nvPicPr>
            <p:blipFill rotWithShape="1">
              <a:blip r:embed="rId31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22492" y="3576156"/>
                <a:ext cx="145852" cy="1458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3" name="Google Shape;739;p48"/>
              <p:cNvPicPr preferRelativeResize="0"/>
              <p:nvPr/>
            </p:nvPicPr>
            <p:blipFill rotWithShape="1">
              <a:blip r:embed="rId32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626457" y="3576156"/>
                <a:ext cx="145852" cy="1458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4" name="Google Shape;740;p48"/>
              <p:cNvPicPr preferRelativeResize="0"/>
              <p:nvPr/>
            </p:nvPicPr>
            <p:blipFill rotWithShape="1">
              <a:blip r:embed="rId3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034387" y="3576156"/>
                <a:ext cx="145852" cy="1458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5" name="Google Shape;741;p48"/>
              <p:cNvPicPr preferRelativeResize="0"/>
              <p:nvPr/>
            </p:nvPicPr>
            <p:blipFill rotWithShape="1">
              <a:blip r:embed="rId34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830422" y="3576156"/>
                <a:ext cx="145852" cy="145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42" name="Google Shape;742;p48"/>
            <p:cNvGrpSpPr/>
            <p:nvPr/>
          </p:nvGrpSpPr>
          <p:grpSpPr>
            <a:xfrm>
              <a:off x="3009423" y="1591651"/>
              <a:ext cx="219928" cy="219928"/>
              <a:chOff x="1126550" y="4522081"/>
              <a:chExt cx="385500" cy="385500"/>
            </a:xfrm>
          </p:grpSpPr>
          <p:sp>
            <p:nvSpPr>
              <p:cNvPr id="156" name="Google Shape;743;p48"/>
              <p:cNvSpPr/>
              <p:nvPr/>
            </p:nvSpPr>
            <p:spPr>
              <a:xfrm>
                <a:off x="1126550" y="4522081"/>
                <a:ext cx="385500" cy="385500"/>
              </a:xfrm>
              <a:prstGeom prst="roundRect">
                <a:avLst>
                  <a:gd name="adj" fmla="val 16667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157" name="Google Shape;744;p48"/>
              <p:cNvPicPr preferRelativeResize="0"/>
              <p:nvPr/>
            </p:nvPicPr>
            <p:blipFill rotWithShape="1">
              <a:blip r:embed="rId35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93108" y="4588567"/>
                <a:ext cx="252552" cy="25257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43" name="Google Shape;745;p48"/>
            <p:cNvSpPr txBox="1"/>
            <p:nvPr/>
          </p:nvSpPr>
          <p:spPr>
            <a:xfrm>
              <a:off x="4982095" y="3534829"/>
              <a:ext cx="1397456" cy="45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fr" sz="800" dirty="0">
                  <a:solidFill>
                    <a:schemeClr val="lt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Gerentes de mídia</a:t>
              </a:r>
              <a:endParaRPr sz="8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800" dirty="0">
                  <a:solidFill>
                    <a:schemeClr val="lt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e documentalistas</a:t>
              </a:r>
              <a:endParaRPr sz="8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grpSp>
          <p:nvGrpSpPr>
            <p:cNvPr id="144" name="Google Shape;746;p48"/>
            <p:cNvGrpSpPr/>
            <p:nvPr/>
          </p:nvGrpSpPr>
          <p:grpSpPr>
            <a:xfrm>
              <a:off x="4493444" y="3654613"/>
              <a:ext cx="216073" cy="216073"/>
              <a:chOff x="125646" y="3994572"/>
              <a:chExt cx="385500" cy="385500"/>
            </a:xfrm>
          </p:grpSpPr>
          <p:sp>
            <p:nvSpPr>
              <p:cNvPr id="154" name="Google Shape;747;p48"/>
              <p:cNvSpPr/>
              <p:nvPr/>
            </p:nvSpPr>
            <p:spPr>
              <a:xfrm>
                <a:off x="125646" y="3994572"/>
                <a:ext cx="385500" cy="385500"/>
              </a:xfrm>
              <a:prstGeom prst="roundRect">
                <a:avLst>
                  <a:gd name="adj" fmla="val 16667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155" name="Google Shape;748;p48"/>
              <p:cNvPicPr preferRelativeResize="0"/>
              <p:nvPr/>
            </p:nvPicPr>
            <p:blipFill rotWithShape="1">
              <a:blip r:embed="rId7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92204" y="4061058"/>
                <a:ext cx="252552" cy="25257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45" name="Google Shape;749;p48"/>
            <p:cNvGrpSpPr/>
            <p:nvPr/>
          </p:nvGrpSpPr>
          <p:grpSpPr>
            <a:xfrm>
              <a:off x="4765925" y="3654660"/>
              <a:ext cx="219944" cy="218785"/>
              <a:chOff x="6679962" y="4363075"/>
              <a:chExt cx="304800" cy="304800"/>
            </a:xfrm>
          </p:grpSpPr>
          <p:sp>
            <p:nvSpPr>
              <p:cNvPr id="152" name="Google Shape;750;p48"/>
              <p:cNvSpPr/>
              <p:nvPr/>
            </p:nvSpPr>
            <p:spPr>
              <a:xfrm>
                <a:off x="6679962" y="4363075"/>
                <a:ext cx="304800" cy="304800"/>
              </a:xfrm>
              <a:prstGeom prst="roundRect">
                <a:avLst>
                  <a:gd name="adj" fmla="val 16667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153" name="Google Shape;751;p48"/>
              <p:cNvPicPr preferRelativeResize="0"/>
              <p:nvPr/>
            </p:nvPicPr>
            <p:blipFill rotWithShape="1">
              <a:blip r:embed="rId36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732595" y="4415608"/>
                <a:ext cx="199718" cy="19973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46" name="Google Shape;752;p48"/>
            <p:cNvSpPr txBox="1"/>
            <p:nvPr/>
          </p:nvSpPr>
          <p:spPr>
            <a:xfrm>
              <a:off x="2616627" y="2178485"/>
              <a:ext cx="1012926" cy="4805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91400" rIns="91400" bIns="914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Roboto"/>
                <a:buNone/>
              </a:pPr>
              <a:r>
                <a:rPr lang="fr" sz="800" i="0" u="none" strike="noStrike" cap="none" dirty="0">
                  <a:solidFill>
                    <a:schemeClr val="lt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Monitoramento e colheita</a:t>
              </a:r>
              <a:endParaRPr sz="8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sp>
          <p:nvSpPr>
            <p:cNvPr id="147" name="Google Shape;753;p48"/>
            <p:cNvSpPr txBox="1"/>
            <p:nvPr/>
          </p:nvSpPr>
          <p:spPr>
            <a:xfrm>
              <a:off x="3156952" y="2503876"/>
              <a:ext cx="1368299" cy="5539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91400" rIns="91400" bIns="91400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Roboto"/>
                <a:buNone/>
              </a:pPr>
              <a:r>
                <a:rPr lang="fr" sz="800" b="1" i="0" u="none" strike="noStrike" cap="none" dirty="0">
                  <a:solidFill>
                    <a:schemeClr val="dk2"/>
                  </a:solidFill>
                  <a:highlight>
                    <a:schemeClr val="accent3"/>
                  </a:highlight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Enriquecimento de </a:t>
              </a:r>
              <a:r>
                <a:rPr lang="fr" sz="800" i="0" u="none" strike="noStrike" cap="none" dirty="0">
                  <a:solidFill>
                    <a:schemeClr val="lt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metadados</a:t>
              </a:r>
              <a:endParaRPr sz="800" b="1" dirty="0">
                <a:solidFill>
                  <a:schemeClr val="dk2"/>
                </a:solidFill>
                <a:highlight>
                  <a:schemeClr val="accent3"/>
                </a:highlight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Roboto"/>
                <a:buNone/>
              </a:pPr>
              <a:r>
                <a:rPr lang="fr" sz="800" i="0" u="none" strike="noStrike" cap="none" dirty="0">
                  <a:solidFill>
                    <a:schemeClr val="lt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para produções internas</a:t>
              </a:r>
              <a:endParaRPr sz="8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sp>
          <p:nvSpPr>
            <p:cNvPr id="148" name="Google Shape;754;p48"/>
            <p:cNvSpPr txBox="1"/>
            <p:nvPr/>
          </p:nvSpPr>
          <p:spPr>
            <a:xfrm>
              <a:off x="2840135" y="3287279"/>
              <a:ext cx="1321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91400" rIns="91400" bIns="914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Roboto"/>
                <a:buNone/>
              </a:pPr>
              <a:r>
                <a:rPr lang="fr" sz="800" i="0" u="none" strike="noStrike" cap="none">
                  <a:solidFill>
                    <a:schemeClr val="lt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Controle e automático</a:t>
              </a:r>
              <a:endParaRPr sz="80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Roboto"/>
                <a:buNone/>
              </a:pPr>
              <a:r>
                <a:rPr lang="fr" sz="800" i="0" u="none" strike="noStrike" cap="none">
                  <a:solidFill>
                    <a:schemeClr val="lt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Indexação com</a:t>
              </a:r>
              <a:endParaRPr sz="80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Roboto"/>
                <a:buNone/>
              </a:pPr>
              <a:r>
                <a:rPr lang="fr" sz="800" b="1" i="0" u="none" strike="noStrike" cap="none">
                  <a:solidFill>
                    <a:schemeClr val="dk2"/>
                  </a:solidFill>
                  <a:highlight>
                    <a:schemeClr val="accent3"/>
                  </a:highlight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IA multimodal</a:t>
              </a:r>
              <a:endParaRPr sz="800" b="1">
                <a:solidFill>
                  <a:schemeClr val="dk2"/>
                </a:solidFill>
                <a:highlight>
                  <a:schemeClr val="accent3"/>
                </a:highlight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grpSp>
          <p:nvGrpSpPr>
            <p:cNvPr id="149" name="Google Shape;755;p48"/>
            <p:cNvGrpSpPr/>
            <p:nvPr/>
          </p:nvGrpSpPr>
          <p:grpSpPr>
            <a:xfrm>
              <a:off x="4736941" y="3434194"/>
              <a:ext cx="1774" cy="213749"/>
              <a:chOff x="4736941" y="3434194"/>
              <a:chExt cx="1774" cy="213749"/>
            </a:xfrm>
          </p:grpSpPr>
          <p:cxnSp>
            <p:nvCxnSpPr>
              <p:cNvPr id="150" name="Google Shape;756;p48"/>
              <p:cNvCxnSpPr>
                <a:stCxn id="94" idx="2"/>
              </p:cNvCxnSpPr>
              <p:nvPr/>
            </p:nvCxnSpPr>
            <p:spPr>
              <a:xfrm>
                <a:off x="4737815" y="3434194"/>
                <a:ext cx="900" cy="1413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1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" name="Google Shape;757;p48"/>
              <p:cNvCxnSpPr/>
              <p:nvPr/>
            </p:nvCxnSpPr>
            <p:spPr>
              <a:xfrm>
                <a:off x="4736941" y="3578343"/>
                <a:ext cx="0" cy="6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dot"/>
                <a:round/>
                <a:headEnd type="none" w="med" len="med"/>
                <a:tailEnd type="diamond" w="med" len="med"/>
              </a:ln>
            </p:spPr>
          </p:cxnSp>
        </p:grpSp>
      </p:grpSp>
      <p:sp>
        <p:nvSpPr>
          <p:cNvPr id="208" name="Google Shape;637;p48"/>
          <p:cNvSpPr txBox="1">
            <a:spLocks/>
          </p:cNvSpPr>
          <p:nvPr/>
        </p:nvSpPr>
        <p:spPr>
          <a:xfrm>
            <a:off x="7203370" y="1022599"/>
            <a:ext cx="1622400" cy="105128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200" b="1" dirty="0">
                <a:solidFill>
                  <a:schemeClr val="bg1"/>
                </a:solidFill>
                <a:latin typeface="Asap" panose="02000503040000090004" pitchFamily="2" charset="0"/>
              </a:rPr>
              <a:t>+80%</a:t>
            </a:r>
            <a:br>
              <a:rPr lang="en-US" sz="1000" b="1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en-US" sz="1000" b="1" dirty="0">
                <a:solidFill>
                  <a:schemeClr val="bg1"/>
                </a:solidFill>
                <a:latin typeface="Asap" panose="02000503040000090004" pitchFamily="2" charset="0"/>
              </a:rPr>
              <a:t>DE PRODUTIVIDADE</a:t>
            </a:r>
          </a:p>
          <a:p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Os arquivistas podem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se concentrar em tarefas de maior valor</a:t>
            </a:r>
          </a:p>
          <a:p>
            <a:endParaRPr lang="en-US" sz="1000" b="1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sp>
        <p:nvSpPr>
          <p:cNvPr id="209" name="Google Shape;638;p48"/>
          <p:cNvSpPr txBox="1">
            <a:spLocks/>
          </p:cNvSpPr>
          <p:nvPr/>
        </p:nvSpPr>
        <p:spPr>
          <a:xfrm>
            <a:off x="7203370" y="2111425"/>
            <a:ext cx="1622400" cy="85273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900" b="1" dirty="0">
                <a:solidFill>
                  <a:schemeClr val="bg1"/>
                </a:solidFill>
                <a:latin typeface="Asap" panose="02000503040000090004" pitchFamily="2" charset="0"/>
              </a:rPr>
              <a:t>MAIS DE 1 ANO</a:t>
            </a:r>
          </a:p>
          <a:p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de uso diário intenso</a:t>
            </a:r>
            <a:b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e contínuo, com usuários satisfeitos</a:t>
            </a:r>
          </a:p>
          <a:p>
            <a:endParaRPr lang="en-US" sz="9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sp>
        <p:nvSpPr>
          <p:cNvPr id="210" name="Google Shape;639;p48"/>
          <p:cNvSpPr txBox="1">
            <a:spLocks/>
          </p:cNvSpPr>
          <p:nvPr/>
        </p:nvSpPr>
        <p:spPr>
          <a:xfrm>
            <a:off x="7203370" y="3899734"/>
            <a:ext cx="1597214" cy="83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900" b="1" dirty="0">
                <a:solidFill>
                  <a:schemeClr val="bg1"/>
                </a:solidFill>
                <a:latin typeface="Asap" panose="02000503040000090004" pitchFamily="2" charset="0"/>
              </a:rPr>
              <a:t>MAIS DE 1000</a:t>
            </a:r>
          </a:p>
          <a:p>
            <a:r>
              <a:rPr lang="en-US" sz="900" dirty="0" err="1">
                <a:solidFill>
                  <a:schemeClr val="bg1"/>
                </a:solidFill>
                <a:latin typeface="Asap" panose="02000503040000090004" pitchFamily="2" charset="0"/>
              </a:rPr>
              <a:t>Personalidades</a:t>
            </a:r>
            <a:br>
              <a:rPr lang="en-US" sz="9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en-US" sz="900" dirty="0">
                <a:solidFill>
                  <a:schemeClr val="bg1"/>
                </a:solidFill>
                <a:latin typeface="Asap" panose="02000503040000090004" pitchFamily="2" charset="0"/>
              </a:rPr>
              <a:t>no </a:t>
            </a:r>
            <a:r>
              <a:rPr lang="en-US" sz="900" dirty="0" err="1">
                <a:solidFill>
                  <a:schemeClr val="bg1"/>
                </a:solidFill>
                <a:latin typeface="Asap" panose="02000503040000090004" pitchFamily="2" charset="0"/>
              </a:rPr>
              <a:t>dicionário</a:t>
            </a:r>
            <a:endParaRPr lang="en-US" sz="9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endParaRPr lang="en-US" sz="9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sp>
        <p:nvSpPr>
          <p:cNvPr id="214" name="Google Shape;643;p48"/>
          <p:cNvSpPr txBox="1">
            <a:spLocks/>
          </p:cNvSpPr>
          <p:nvPr/>
        </p:nvSpPr>
        <p:spPr>
          <a:xfrm>
            <a:off x="7203370" y="2844083"/>
            <a:ext cx="1753496" cy="102881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" sz="1200" b="1" dirty="0">
                <a:solidFill>
                  <a:schemeClr val="bg1"/>
                </a:solidFill>
                <a:latin typeface="Asap" panose="02000503040000090004" pitchFamily="2" charset="0"/>
              </a:rPr>
              <a:t>+20%</a:t>
            </a:r>
          </a:p>
          <a:p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de comercialização e novas receitas geradas graças ao novo conteúdo indexado</a:t>
            </a:r>
          </a:p>
          <a:p>
            <a:endParaRPr lang="fr" sz="9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cxnSp>
        <p:nvCxnSpPr>
          <p:cNvPr id="219" name="Conector reto 218"/>
          <p:cNvCxnSpPr/>
          <p:nvPr/>
        </p:nvCxnSpPr>
        <p:spPr>
          <a:xfrm flipV="1">
            <a:off x="6965021" y="2889137"/>
            <a:ext cx="2228383" cy="22096"/>
          </a:xfrm>
          <a:prstGeom prst="line">
            <a:avLst/>
          </a:prstGeom>
          <a:ln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Conector reto 219"/>
          <p:cNvCxnSpPr/>
          <p:nvPr/>
        </p:nvCxnSpPr>
        <p:spPr>
          <a:xfrm flipV="1">
            <a:off x="6810550" y="3853612"/>
            <a:ext cx="2382854" cy="23627"/>
          </a:xfrm>
          <a:prstGeom prst="line">
            <a:avLst/>
          </a:prstGeom>
          <a:ln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Conector reto 221"/>
          <p:cNvCxnSpPr/>
          <p:nvPr/>
        </p:nvCxnSpPr>
        <p:spPr>
          <a:xfrm flipV="1">
            <a:off x="6949205" y="2002433"/>
            <a:ext cx="2228383" cy="22096"/>
          </a:xfrm>
          <a:prstGeom prst="line">
            <a:avLst/>
          </a:prstGeom>
          <a:ln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2" name="Imagem 211"/>
          <p:cNvPicPr>
            <a:picLocks noChangeAspect="1"/>
          </p:cNvPicPr>
          <p:nvPr/>
        </p:nvPicPr>
        <p:blipFill rotWithShape="1"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3427" y="4044007"/>
            <a:ext cx="818775" cy="1035995"/>
          </a:xfrm>
          <a:prstGeom prst="rect">
            <a:avLst/>
          </a:prstGeom>
        </p:spPr>
      </p:pic>
      <p:pic>
        <p:nvPicPr>
          <p:cNvPr id="40" name="Imagem 39" descr="Forma, Seta&#10;&#10;Descrição gerada automaticamente">
            <a:extLst>
              <a:ext uri="{FF2B5EF4-FFF2-40B4-BE49-F238E27FC236}">
                <a16:creationId xmlns:a16="http://schemas.microsoft.com/office/drawing/2014/main" id="{BE10C52D-B406-4592-E1F9-3D745114E9C6}"/>
              </a:ext>
            </a:extLst>
          </p:cNvPr>
          <p:cNvPicPr>
            <a:picLocks noChangeAspect="1"/>
          </p:cNvPicPr>
          <p:nvPr/>
        </p:nvPicPr>
        <p:blipFill rotWithShape="1"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185" y="4293903"/>
            <a:ext cx="676014" cy="721418"/>
          </a:xfrm>
          <a:prstGeom prst="rect">
            <a:avLst/>
          </a:prstGeom>
        </p:spPr>
      </p:pic>
      <p:pic>
        <p:nvPicPr>
          <p:cNvPr id="2" name="Google Shape;18;p3">
            <a:extLst>
              <a:ext uri="{FF2B5EF4-FFF2-40B4-BE49-F238E27FC236}">
                <a16:creationId xmlns:a16="http://schemas.microsoft.com/office/drawing/2014/main" id="{CFE831EC-7004-6F34-146C-0EF1B4B55ED3}"/>
              </a:ext>
            </a:extLst>
          </p:cNvPr>
          <p:cNvPicPr preferRelativeResize="0"/>
          <p:nvPr/>
        </p:nvPicPr>
        <p:blipFill rotWithShape="1">
          <a:blip r:embed="rId3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Uma imagem contendo desenho&#10;&#10;Descrição gerada automaticamente">
            <a:extLst>
              <a:ext uri="{FF2B5EF4-FFF2-40B4-BE49-F238E27FC236}">
                <a16:creationId xmlns:a16="http://schemas.microsoft.com/office/drawing/2014/main" id="{65062E1E-3D16-0F8C-A2D0-2BF4AD210357}"/>
              </a:ext>
            </a:extLst>
          </p:cNvPr>
          <p:cNvPicPr>
            <a:picLocks noChangeAspect="1"/>
          </p:cNvPicPr>
          <p:nvPr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190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4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984664"/>
            <a:ext cx="9144000" cy="3158835"/>
          </a:xfrm>
          <a:prstGeom prst="rect">
            <a:avLst/>
          </a:prstGeom>
          <a:solidFill>
            <a:srgbClr val="092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Imagem 73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2020" y="4446016"/>
            <a:ext cx="959319" cy="1023748"/>
          </a:xfrm>
          <a:prstGeom prst="rect">
            <a:avLst/>
          </a:prstGeom>
        </p:spPr>
      </p:pic>
      <p:sp>
        <p:nvSpPr>
          <p:cNvPr id="4" name="Google Shape;464;p39"/>
          <p:cNvSpPr txBox="1">
            <a:spLocks/>
          </p:cNvSpPr>
          <p:nvPr/>
        </p:nvSpPr>
        <p:spPr>
          <a:xfrm>
            <a:off x="131939" y="4835863"/>
            <a:ext cx="416701" cy="15516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  <a:t>TF1</a:t>
            </a:r>
          </a:p>
        </p:txBody>
      </p:sp>
      <p:cxnSp>
        <p:nvCxnSpPr>
          <p:cNvPr id="43" name="Conector reto 42"/>
          <p:cNvCxnSpPr/>
          <p:nvPr/>
        </p:nvCxnSpPr>
        <p:spPr>
          <a:xfrm>
            <a:off x="-171308" y="4991023"/>
            <a:ext cx="621358" cy="0"/>
          </a:xfrm>
          <a:prstGeom prst="line">
            <a:avLst/>
          </a:prstGeom>
          <a:ln>
            <a:solidFill>
              <a:srgbClr val="6B459C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to 52"/>
          <p:cNvCxnSpPr/>
          <p:nvPr/>
        </p:nvCxnSpPr>
        <p:spPr>
          <a:xfrm>
            <a:off x="-911483" y="1845306"/>
            <a:ext cx="3919993" cy="0"/>
          </a:xfrm>
          <a:prstGeom prst="line">
            <a:avLst/>
          </a:prstGeom>
          <a:ln w="19050">
            <a:solidFill>
              <a:srgbClr val="0922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Agrupar 8"/>
          <p:cNvGrpSpPr/>
          <p:nvPr/>
        </p:nvGrpSpPr>
        <p:grpSpPr>
          <a:xfrm>
            <a:off x="-457845" y="-624537"/>
            <a:ext cx="1815789" cy="2088488"/>
            <a:chOff x="5600442" y="-432511"/>
            <a:chExt cx="1673694" cy="1925052"/>
          </a:xfrm>
        </p:grpSpPr>
        <p:pic>
          <p:nvPicPr>
            <p:cNvPr id="69" name="Imagem 68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75" name="Imagem 74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03854" y="-97741"/>
              <a:ext cx="1370282" cy="1590282"/>
            </a:xfrm>
            <a:prstGeom prst="rect">
              <a:avLst/>
            </a:prstGeom>
          </p:spPr>
        </p:pic>
      </p:grpSp>
      <p:pic>
        <p:nvPicPr>
          <p:cNvPr id="33" name="Imagem 3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8617" y="4016043"/>
            <a:ext cx="1119560" cy="1164600"/>
          </a:xfrm>
          <a:prstGeom prst="rect">
            <a:avLst/>
          </a:prstGeom>
        </p:spPr>
      </p:pic>
      <p:pic>
        <p:nvPicPr>
          <p:cNvPr id="44" name="Imagem 43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68372" y="485805"/>
            <a:ext cx="620661" cy="662345"/>
          </a:xfrm>
          <a:prstGeom prst="rect">
            <a:avLst/>
          </a:prstGeom>
        </p:spPr>
      </p:pic>
      <p:sp>
        <p:nvSpPr>
          <p:cNvPr id="17" name="Google Shape;764;p49"/>
          <p:cNvSpPr txBox="1">
            <a:spLocks/>
          </p:cNvSpPr>
          <p:nvPr/>
        </p:nvSpPr>
        <p:spPr>
          <a:xfrm>
            <a:off x="411179" y="1328258"/>
            <a:ext cx="3460500" cy="52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600" b="1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SOBRE A TF1</a:t>
            </a:r>
          </a:p>
        </p:txBody>
      </p:sp>
      <p:sp>
        <p:nvSpPr>
          <p:cNvPr id="18" name="Google Shape;765;p49"/>
          <p:cNvSpPr txBox="1">
            <a:spLocks/>
          </p:cNvSpPr>
          <p:nvPr/>
        </p:nvSpPr>
        <p:spPr>
          <a:xfrm>
            <a:off x="450050" y="2920717"/>
            <a:ext cx="3024277" cy="147788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A </a:t>
            </a:r>
            <a:r>
              <a:rPr lang="pt-BR" sz="1000" dirty="0" err="1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Télévision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Française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 1 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é um canal de televisão francês e uma das redes de televisão mais antigas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e populares da França. A TF1 transmite uma ampla variedade de programação, incluindo notícias, entretenimento, dramas, reality shows, eventos esportivos e filmes. Ela é conhecida por produzir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e transmitir programas franceses populares, como "Koh-</a:t>
            </a:r>
            <a:r>
              <a:rPr lang="pt-BR" sz="1000" dirty="0" err="1">
                <a:solidFill>
                  <a:schemeClr val="bg1"/>
                </a:solidFill>
                <a:latin typeface="Asap" panose="02000503040000090004" pitchFamily="2" charset="0"/>
              </a:rPr>
              <a:t>Lanta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" (um reality show de sobrevivência),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"The </a:t>
            </a:r>
            <a:r>
              <a:rPr lang="pt-BR" sz="1000" dirty="0" err="1">
                <a:solidFill>
                  <a:schemeClr val="bg1"/>
                </a:solidFill>
                <a:latin typeface="Asap" panose="02000503040000090004" pitchFamily="2" charset="0"/>
              </a:rPr>
              <a:t>Voice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" (uma competição de canto)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e "</a:t>
            </a:r>
            <a:r>
              <a:rPr lang="pt-BR" sz="1000" dirty="0" err="1">
                <a:solidFill>
                  <a:schemeClr val="bg1"/>
                </a:solidFill>
                <a:latin typeface="Asap" panose="02000503040000090004" pitchFamily="2" charset="0"/>
              </a:rPr>
              <a:t>Les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Asap" panose="02000503040000090004" pitchFamily="2" charset="0"/>
              </a:rPr>
              <a:t>Enfoirés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" (um concerto beneficente).</a:t>
            </a:r>
          </a:p>
          <a:p>
            <a:endParaRPr lang="pt-BR" sz="10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endParaRPr lang="pt-BR" sz="10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endParaRPr lang="pt-BR" sz="10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pic>
        <p:nvPicPr>
          <p:cNvPr id="19" name="Google Shape;766;p49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050" y="2289365"/>
            <a:ext cx="1162200" cy="424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67;p49"/>
          <p:cNvPicPr preferRelativeResize="0">
            <a:picLocks/>
          </p:cNvPicPr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07778" y="601303"/>
            <a:ext cx="3952758" cy="4212644"/>
          </a:xfrm>
          <a:prstGeom prst="rect">
            <a:avLst/>
          </a:prstGeom>
        </p:spPr>
      </p:pic>
      <p:pic>
        <p:nvPicPr>
          <p:cNvPr id="5" name="Google Shape;18;p3">
            <a:extLst>
              <a:ext uri="{FF2B5EF4-FFF2-40B4-BE49-F238E27FC236}">
                <a16:creationId xmlns:a16="http://schemas.microsoft.com/office/drawing/2014/main" id="{35C19DF3-02DA-313B-95ED-13C0309E6E86}"/>
              </a:ext>
            </a:extLst>
          </p:cNvPr>
          <p:cNvPicPr preferRelativeResize="0"/>
          <p:nvPr/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desenho&#10;&#10;Descrição gerada automaticamente">
            <a:extLst>
              <a:ext uri="{FF2B5EF4-FFF2-40B4-BE49-F238E27FC236}">
                <a16:creationId xmlns:a16="http://schemas.microsoft.com/office/drawing/2014/main" id="{8F3D7457-323B-E8B0-EB53-8A0367E9561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051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591944"/>
            <a:ext cx="5336788" cy="2200404"/>
          </a:xfrm>
          <a:prstGeom prst="rect">
            <a:avLst/>
          </a:prstGeom>
          <a:solidFill>
            <a:srgbClr val="6B4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9" name="Imagem 68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570519" y="4228930"/>
            <a:ext cx="997460" cy="1064456"/>
          </a:xfrm>
          <a:prstGeom prst="rect">
            <a:avLst/>
          </a:prstGeom>
        </p:spPr>
      </p:pic>
      <p:pic>
        <p:nvPicPr>
          <p:cNvPr id="33" name="Imagem 3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09261" y="388798"/>
            <a:ext cx="1119560" cy="1164600"/>
          </a:xfrm>
          <a:prstGeom prst="rect">
            <a:avLst/>
          </a:prstGeom>
        </p:spPr>
      </p:pic>
      <p:sp>
        <p:nvSpPr>
          <p:cNvPr id="35" name="Retângulo 34"/>
          <p:cNvSpPr/>
          <p:nvPr/>
        </p:nvSpPr>
        <p:spPr>
          <a:xfrm>
            <a:off x="5336788" y="1906231"/>
            <a:ext cx="3807212" cy="1625395"/>
          </a:xfrm>
          <a:prstGeom prst="rect">
            <a:avLst/>
          </a:prstGeom>
          <a:solidFill>
            <a:srgbClr val="6B459C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Google Shape;589;p46"/>
          <p:cNvSpPr txBox="1"/>
          <p:nvPr/>
        </p:nvSpPr>
        <p:spPr>
          <a:xfrm>
            <a:off x="5412182" y="2040869"/>
            <a:ext cx="3662516" cy="380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ELES TAMBÉM USAM O MOMENTS LAB:</a:t>
            </a:r>
            <a:endParaRPr b="1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09223E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</p:txBody>
      </p:sp>
      <p:sp>
        <p:nvSpPr>
          <p:cNvPr id="5" name="Elipse 4"/>
          <p:cNvSpPr/>
          <p:nvPr/>
        </p:nvSpPr>
        <p:spPr>
          <a:xfrm>
            <a:off x="475549" y="3048972"/>
            <a:ext cx="1017086" cy="1017084"/>
          </a:xfrm>
          <a:prstGeom prst="ellipse">
            <a:avLst/>
          </a:prstGeom>
          <a:solidFill>
            <a:srgbClr val="092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Imagem 37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6213" y="350253"/>
            <a:ext cx="735132" cy="784508"/>
          </a:xfrm>
          <a:prstGeom prst="rect">
            <a:avLst/>
          </a:prstGeom>
        </p:spPr>
      </p:pic>
      <p:pic>
        <p:nvPicPr>
          <p:cNvPr id="40" name="Imagem 39" descr="Forma, Seta&#10;&#10;Descrição gerada automaticamente">
            <a:extLst>
              <a:ext uri="{FF2B5EF4-FFF2-40B4-BE49-F238E27FC236}">
                <a16:creationId xmlns:a16="http://schemas.microsoft.com/office/drawing/2014/main" id="{BE10C52D-B406-4592-E1F9-3D745114E9C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6217" y="4192025"/>
            <a:ext cx="676014" cy="721418"/>
          </a:xfrm>
          <a:prstGeom prst="rect">
            <a:avLst/>
          </a:prstGeom>
        </p:spPr>
      </p:pic>
      <p:pic>
        <p:nvPicPr>
          <p:cNvPr id="41" name="Imagem 4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403368" y="3790813"/>
            <a:ext cx="1119560" cy="1164600"/>
          </a:xfrm>
          <a:prstGeom prst="rect">
            <a:avLst/>
          </a:prstGeom>
        </p:spPr>
      </p:pic>
      <p:pic>
        <p:nvPicPr>
          <p:cNvPr id="45" name="Google Shape;780;p50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3319" y="2893980"/>
            <a:ext cx="643002" cy="340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782;p50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1206" y="2977360"/>
            <a:ext cx="738831" cy="230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783;p50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9250" y="2507525"/>
            <a:ext cx="642900" cy="2328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48" name="Google Shape;784;p50"/>
          <p:cNvPicPr preferRelativeResize="0"/>
          <p:nvPr/>
        </p:nvPicPr>
        <p:blipFill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3148" y="2492373"/>
            <a:ext cx="687150" cy="262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786;p50"/>
          <p:cNvPicPr preferRelativeResize="0"/>
          <p:nvPr/>
        </p:nvPicPr>
        <p:blipFill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1924" y="2571653"/>
            <a:ext cx="832271" cy="107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Conector reto 7"/>
          <p:cNvCxnSpPr/>
          <p:nvPr/>
        </p:nvCxnSpPr>
        <p:spPr>
          <a:xfrm>
            <a:off x="5336788" y="1822154"/>
            <a:ext cx="3807212" cy="0"/>
          </a:xfrm>
          <a:prstGeom prst="line">
            <a:avLst/>
          </a:prstGeom>
          <a:ln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to 49"/>
          <p:cNvCxnSpPr/>
          <p:nvPr/>
        </p:nvCxnSpPr>
        <p:spPr>
          <a:xfrm>
            <a:off x="5336788" y="3612645"/>
            <a:ext cx="3807212" cy="0"/>
          </a:xfrm>
          <a:prstGeom prst="line">
            <a:avLst/>
          </a:prstGeom>
          <a:ln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Imagem 52"/>
          <p:cNvPicPr>
            <a:picLocks noChangeAspect="1"/>
          </p:cNvPicPr>
          <p:nvPr/>
        </p:nvPicPr>
        <p:blipFill rotWithShape="1"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960" y="1706107"/>
            <a:ext cx="927680" cy="848808"/>
          </a:xfrm>
          <a:prstGeom prst="rect">
            <a:avLst/>
          </a:prstGeom>
        </p:spPr>
      </p:pic>
      <p:pic>
        <p:nvPicPr>
          <p:cNvPr id="54" name="Imagem 53"/>
          <p:cNvPicPr>
            <a:picLocks noChangeAspect="1"/>
          </p:cNvPicPr>
          <p:nvPr/>
        </p:nvPicPr>
        <p:blipFill rotWithShape="1"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3559044" y="2662418"/>
            <a:ext cx="927680" cy="848808"/>
          </a:xfrm>
          <a:prstGeom prst="rect">
            <a:avLst/>
          </a:prstGeom>
        </p:spPr>
      </p:pic>
      <p:sp>
        <p:nvSpPr>
          <p:cNvPr id="51" name="Google Shape;776;p50"/>
          <p:cNvSpPr txBox="1">
            <a:spLocks/>
          </p:cNvSpPr>
          <p:nvPr/>
        </p:nvSpPr>
        <p:spPr>
          <a:xfrm>
            <a:off x="1113222" y="2000464"/>
            <a:ext cx="3237075" cy="9355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100" dirty="0">
                <a:solidFill>
                  <a:schemeClr val="bg1"/>
                </a:solidFill>
                <a:latin typeface="Asap" panose="02000503040000090004" pitchFamily="2" charset="0"/>
              </a:rPr>
              <a:t>Como parte de nossa estratégia de revenda</a:t>
            </a:r>
            <a:br>
              <a:rPr lang="pt-BR" sz="11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100" dirty="0">
                <a:solidFill>
                  <a:schemeClr val="bg1"/>
                </a:solidFill>
                <a:latin typeface="Asap" panose="02000503040000090004" pitchFamily="2" charset="0"/>
              </a:rPr>
              <a:t>de conteúdo, a experiência do cliente agora</a:t>
            </a:r>
            <a:br>
              <a:rPr lang="pt-BR" sz="11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100" dirty="0">
                <a:solidFill>
                  <a:schemeClr val="bg1"/>
                </a:solidFill>
                <a:latin typeface="Asap" panose="02000503040000090004" pitchFamily="2" charset="0"/>
              </a:rPr>
              <a:t>é a principal preocupação e podemos oferecer um canal de exibição simplificado e fácil de usar.</a:t>
            </a:r>
          </a:p>
        </p:txBody>
      </p:sp>
      <p:sp>
        <p:nvSpPr>
          <p:cNvPr id="55" name="Google Shape;778;p50"/>
          <p:cNvSpPr txBox="1">
            <a:spLocks/>
          </p:cNvSpPr>
          <p:nvPr/>
        </p:nvSpPr>
        <p:spPr>
          <a:xfrm>
            <a:off x="1492635" y="2792414"/>
            <a:ext cx="1958247" cy="4695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pt-BR" sz="900" b="1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Lise </a:t>
            </a:r>
            <a:r>
              <a:rPr lang="pt-BR" sz="900" b="1" dirty="0" err="1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Nayrolles</a:t>
            </a:r>
            <a:endParaRPr lang="pt-BR" sz="900" b="1" dirty="0">
              <a:solidFill>
                <a:schemeClr val="bg1"/>
              </a:solidFill>
              <a:latin typeface="Asap" panose="02000503040000090004" pitchFamily="2" charset="0"/>
              <a:ea typeface="Public Sans Medium"/>
              <a:cs typeface="Public Sans Medium"/>
              <a:sym typeface="Public Sans Medium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Chefe de monetização de arquivos </a:t>
            </a:r>
            <a:endParaRPr lang="pt-BR" sz="900" dirty="0">
              <a:solidFill>
                <a:schemeClr val="bg1"/>
              </a:solidFill>
              <a:latin typeface="Asap" panose="02000503040000090004" pitchFamily="2" charset="0"/>
              <a:ea typeface="Public Sans"/>
              <a:cs typeface="Public Sans"/>
            </a:endParaRPr>
          </a:p>
        </p:txBody>
      </p:sp>
      <p:pic>
        <p:nvPicPr>
          <p:cNvPr id="56" name="Google Shape;779;p50"/>
          <p:cNvPicPr preferRelativeResize="0">
            <a:picLocks/>
          </p:cNvPicPr>
          <p:nvPr/>
        </p:nvPicPr>
        <p:blipFill rotWithShape="1">
          <a:blip r:embed="rId1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928" y="3143036"/>
            <a:ext cx="886328" cy="886328"/>
          </a:xfrm>
          <a:prstGeom prst="ellipse">
            <a:avLst/>
          </a:prstGeom>
        </p:spPr>
      </p:pic>
      <p:pic>
        <p:nvPicPr>
          <p:cNvPr id="57" name="Google Shape;781;p50"/>
          <p:cNvPicPr preferRelativeResize="0"/>
          <p:nvPr/>
        </p:nvPicPr>
        <p:blipFill>
          <a:blip r:embed="rId1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825" y="3197149"/>
            <a:ext cx="553053" cy="20213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464;p39"/>
          <p:cNvSpPr txBox="1">
            <a:spLocks/>
          </p:cNvSpPr>
          <p:nvPr/>
        </p:nvSpPr>
        <p:spPr>
          <a:xfrm>
            <a:off x="131939" y="4835863"/>
            <a:ext cx="416701" cy="15516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  <a:t>TF1</a:t>
            </a:r>
          </a:p>
        </p:txBody>
      </p:sp>
      <p:cxnSp>
        <p:nvCxnSpPr>
          <p:cNvPr id="59" name="Conector reto 58"/>
          <p:cNvCxnSpPr/>
          <p:nvPr/>
        </p:nvCxnSpPr>
        <p:spPr>
          <a:xfrm>
            <a:off x="-171308" y="4991023"/>
            <a:ext cx="621358" cy="0"/>
          </a:xfrm>
          <a:prstGeom prst="line">
            <a:avLst/>
          </a:prstGeom>
          <a:ln>
            <a:solidFill>
              <a:srgbClr val="6B459C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m 29"/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6788" y="-342687"/>
            <a:ext cx="1271426" cy="1608734"/>
          </a:xfrm>
          <a:prstGeom prst="rect">
            <a:avLst/>
          </a:prstGeom>
        </p:spPr>
      </p:pic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11CF5B85-F66B-5470-F914-1019C8E355FD}"/>
              </a:ext>
            </a:extLst>
          </p:cNvPr>
          <p:cNvPicPr preferRelativeResize="0"/>
          <p:nvPr/>
        </p:nvPicPr>
        <p:blipFill rotWithShape="1">
          <a:blip r:embed="rId1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desenho&#10;&#10;Descrição gerada automaticamente">
            <a:extLst>
              <a:ext uri="{FF2B5EF4-FFF2-40B4-BE49-F238E27FC236}">
                <a16:creationId xmlns:a16="http://schemas.microsoft.com/office/drawing/2014/main" id="{C39978EE-9559-94F8-0D19-E3BD1ED0BCD6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410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tângulo 53"/>
          <p:cNvSpPr/>
          <p:nvPr/>
        </p:nvSpPr>
        <p:spPr>
          <a:xfrm>
            <a:off x="4664619" y="1461443"/>
            <a:ext cx="3925857" cy="2881957"/>
          </a:xfrm>
          <a:prstGeom prst="rect">
            <a:avLst/>
          </a:prstGeom>
          <a:solidFill>
            <a:srgbClr val="6B459C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tângulo 52"/>
          <p:cNvSpPr/>
          <p:nvPr/>
        </p:nvSpPr>
        <p:spPr>
          <a:xfrm>
            <a:off x="690905" y="1463747"/>
            <a:ext cx="3924393" cy="2881957"/>
          </a:xfrm>
          <a:prstGeom prst="rect">
            <a:avLst/>
          </a:prstGeom>
          <a:solidFill>
            <a:srgbClr val="6B4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Imagem 73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0708" y="4263328"/>
            <a:ext cx="959319" cy="1023748"/>
          </a:xfrm>
          <a:prstGeom prst="rect">
            <a:avLst/>
          </a:prstGeom>
        </p:spPr>
      </p:pic>
      <p:pic>
        <p:nvPicPr>
          <p:cNvPr id="33" name="Imagem 3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9203" y="263816"/>
            <a:ext cx="1119560" cy="1164600"/>
          </a:xfrm>
          <a:prstGeom prst="rect">
            <a:avLst/>
          </a:prstGeom>
        </p:spPr>
      </p:pic>
      <p:pic>
        <p:nvPicPr>
          <p:cNvPr id="40" name="Imagem 39" descr="Forma, Seta&#10;&#10;Descrição gerada automaticamente">
            <a:extLst>
              <a:ext uri="{FF2B5EF4-FFF2-40B4-BE49-F238E27FC236}">
                <a16:creationId xmlns:a16="http://schemas.microsoft.com/office/drawing/2014/main" id="{BE10C52D-B406-4592-E1F9-3D745114E9C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55903" y="4041837"/>
            <a:ext cx="676014" cy="721418"/>
          </a:xfrm>
          <a:prstGeom prst="rect">
            <a:avLst/>
          </a:prstGeom>
        </p:spPr>
      </p:pic>
      <p:sp>
        <p:nvSpPr>
          <p:cNvPr id="42" name="Google Shape;472;p40"/>
          <p:cNvSpPr txBox="1">
            <a:spLocks/>
          </p:cNvSpPr>
          <p:nvPr/>
        </p:nvSpPr>
        <p:spPr>
          <a:xfrm>
            <a:off x="220710" y="377930"/>
            <a:ext cx="5597119" cy="477203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b="1" dirty="0">
                <a:solidFill>
                  <a:srgbClr val="6B459C"/>
                </a:solidFill>
                <a:latin typeface="Asap" panose="02000503040000090004" pitchFamily="2" charset="0"/>
                <a:ea typeface="Public Sans Light"/>
                <a:cs typeface="Public Sans Light"/>
              </a:rPr>
              <a:t>TF1</a:t>
            </a:r>
          </a:p>
        </p:txBody>
      </p:sp>
      <p:cxnSp>
        <p:nvCxnSpPr>
          <p:cNvPr id="45" name="Conector reto 44"/>
          <p:cNvCxnSpPr/>
          <p:nvPr/>
        </p:nvCxnSpPr>
        <p:spPr>
          <a:xfrm>
            <a:off x="-5856" y="923944"/>
            <a:ext cx="1150844" cy="0"/>
          </a:xfrm>
          <a:prstGeom prst="line">
            <a:avLst/>
          </a:prstGeom>
          <a:ln w="19050"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Google Shape;441;p39"/>
          <p:cNvSpPr txBox="1"/>
          <p:nvPr/>
        </p:nvSpPr>
        <p:spPr>
          <a:xfrm>
            <a:off x="220710" y="919571"/>
            <a:ext cx="3400314" cy="375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600" dirty="0" err="1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</a:rPr>
              <a:t>Arquitetura</a:t>
            </a:r>
            <a:r>
              <a:rPr lang="en-US" sz="1600" dirty="0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</a:rPr>
              <a:t> de </a:t>
            </a:r>
            <a:r>
              <a:rPr lang="en-US" sz="1600" dirty="0" err="1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</a:rPr>
              <a:t>nuvem</a:t>
            </a:r>
            <a:r>
              <a:rPr lang="en-US" sz="1600" dirty="0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</a:rPr>
              <a:t>centralizada</a:t>
            </a:r>
            <a:endParaRPr lang="en-US" sz="1600" dirty="0">
              <a:solidFill>
                <a:srgbClr val="FFFFFF"/>
              </a:solidFill>
              <a:latin typeface="Asap" panose="02000503040000090004" pitchFamily="2" charset="0"/>
              <a:ea typeface="Public Sans ExtraLight"/>
              <a:cs typeface="Public Sans ExtraLight"/>
            </a:endParaRPr>
          </a:p>
        </p:txBody>
      </p:sp>
      <p:sp>
        <p:nvSpPr>
          <p:cNvPr id="49" name="Google Shape;607;p47"/>
          <p:cNvSpPr txBox="1">
            <a:spLocks/>
          </p:cNvSpPr>
          <p:nvPr/>
        </p:nvSpPr>
        <p:spPr>
          <a:xfrm>
            <a:off x="4854697" y="1534434"/>
            <a:ext cx="3545700" cy="2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ct val="110000"/>
            </a:pPr>
            <a:r>
              <a:rPr lang="en-US" sz="1000" b="1" dirty="0">
                <a:solidFill>
                  <a:schemeClr val="bg1"/>
                </a:solidFill>
                <a:latin typeface="Asap" panose="02000503040000090004" pitchFamily="2" charset="0"/>
              </a:rPr>
              <a:t>SOLUÇÃO E ARQUITETURA PROPOSTAS</a:t>
            </a:r>
          </a:p>
          <a:p>
            <a:endParaRPr lang="en-US" sz="1000" b="1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sp>
        <p:nvSpPr>
          <p:cNvPr id="50" name="Google Shape;608;p47"/>
          <p:cNvSpPr txBox="1">
            <a:spLocks/>
          </p:cNvSpPr>
          <p:nvPr/>
        </p:nvSpPr>
        <p:spPr>
          <a:xfrm>
            <a:off x="5141736" y="1909296"/>
            <a:ext cx="3041911" cy="22370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lnSpc>
                <a:spcPct val="95000"/>
              </a:lnSpc>
              <a:buClr>
                <a:schemeClr val="dk1"/>
              </a:buClr>
              <a:buSzPts val="852"/>
            </a:pP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Um </a:t>
            </a:r>
            <a:r>
              <a:rPr lang="pt-BR" sz="700" b="1" dirty="0" err="1">
                <a:solidFill>
                  <a:schemeClr val="bg1"/>
                </a:solidFill>
                <a:latin typeface="Asap" panose="02000503040000090004" pitchFamily="2" charset="0"/>
              </a:rPr>
              <a:t>Native</a:t>
            </a: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 </a:t>
            </a:r>
            <a:r>
              <a:rPr lang="pt-BR" sz="700" b="1" dirty="0" err="1">
                <a:solidFill>
                  <a:schemeClr val="bg1"/>
                </a:solidFill>
                <a:latin typeface="Asap" panose="02000503040000090004" pitchFamily="2" charset="0"/>
              </a:rPr>
              <a:t>Cloud</a:t>
            </a: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 Media Hub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integrado a fluxos de trabalho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de entidades multifuncionais.</a:t>
            </a:r>
          </a:p>
          <a:p>
            <a:pPr lvl="0">
              <a:lnSpc>
                <a:spcPct val="95000"/>
              </a:lnSpc>
              <a:buClr>
                <a:schemeClr val="dk1"/>
              </a:buClr>
              <a:buSzPts val="852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pPr lvl="0">
              <a:lnSpc>
                <a:spcPct val="95000"/>
              </a:lnSpc>
              <a:buClr>
                <a:schemeClr val="dk1"/>
              </a:buClr>
              <a:buSzPts val="852"/>
            </a:pP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Fluxo de trabalho 100% IP, da câmera à nuvem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, com acesso crescente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à </a:t>
            </a:r>
            <a:r>
              <a:rPr lang="pt-BR" sz="700" dirty="0" err="1">
                <a:solidFill>
                  <a:schemeClr val="bg1"/>
                </a:solidFill>
                <a:latin typeface="Asap" panose="02000503040000090004" pitchFamily="2" charset="0"/>
              </a:rPr>
              <a:t>transcodificação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 de arquivos AVCINTRA para edição durante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a filmagem de fluxos de mídia.</a:t>
            </a:r>
          </a:p>
          <a:p>
            <a:pPr lvl="0">
              <a:lnSpc>
                <a:spcPct val="95000"/>
              </a:lnSpc>
              <a:buClr>
                <a:schemeClr val="dk1"/>
              </a:buClr>
              <a:buSzPts val="852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pPr lvl="0">
              <a:lnSpc>
                <a:spcPct val="95000"/>
              </a:lnSpc>
              <a:buClr>
                <a:schemeClr val="dk1"/>
              </a:buClr>
              <a:buSzPts val="852"/>
            </a:pP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Indexação automática de IA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(ao vivo e em arquivos): reconhecimento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de rostos, contexto, transcrição e tradução para extrair destaques.</a:t>
            </a:r>
          </a:p>
          <a:p>
            <a:pPr lvl="0">
              <a:lnSpc>
                <a:spcPct val="95000"/>
              </a:lnSpc>
              <a:buClr>
                <a:schemeClr val="dk1"/>
              </a:buClr>
              <a:buSzPts val="852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pPr lvl="0">
              <a:lnSpc>
                <a:spcPct val="95000"/>
              </a:lnSpc>
              <a:buClr>
                <a:schemeClr val="dk1"/>
              </a:buClr>
              <a:buSzPts val="852"/>
            </a:pP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Destaque automático de sequências relevantes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por meio da interface </a:t>
            </a: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"</a:t>
            </a:r>
            <a:r>
              <a:rPr lang="pt-BR" sz="700" b="1" dirty="0" err="1">
                <a:solidFill>
                  <a:schemeClr val="bg1"/>
                </a:solidFill>
                <a:latin typeface="Asap" panose="02000503040000090004" pitchFamily="2" charset="0"/>
              </a:rPr>
              <a:t>Collection</a:t>
            </a: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"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para organização editorial, compatível com o trabalho colaborativo remoto.</a:t>
            </a:r>
          </a:p>
          <a:p>
            <a:pPr lvl="0">
              <a:lnSpc>
                <a:spcPct val="95000"/>
              </a:lnSpc>
              <a:buClr>
                <a:schemeClr val="dk1"/>
              </a:buClr>
              <a:buSzPts val="852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pPr lvl="0">
              <a:lnSpc>
                <a:spcPct val="95000"/>
              </a:lnSpc>
              <a:buClr>
                <a:schemeClr val="dk1"/>
              </a:buClr>
              <a:buSzPts val="852"/>
            </a:pP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Exiba clipes de alto valor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e ofereça uma </a:t>
            </a: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experiência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exclusiva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de </a:t>
            </a: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clipes e coleções aos compradores de conteúdo B2B.</a:t>
            </a:r>
          </a:p>
          <a:p>
            <a:pPr lvl="0">
              <a:lnSpc>
                <a:spcPct val="95000"/>
              </a:lnSpc>
              <a:buClr>
                <a:schemeClr val="dk1"/>
              </a:buClr>
              <a:buSzPts val="852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pPr lvl="0">
              <a:lnSpc>
                <a:spcPct val="95000"/>
              </a:lnSpc>
              <a:buClr>
                <a:schemeClr val="dk1"/>
              </a:buClr>
              <a:buSzPts val="852"/>
            </a:pP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Uma arquitetura elástica exclusiva usada para grandes eventos esportivos e noticiosos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(eleições, copas do mundo de futebol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e rúgbi e eventos inesperados).</a:t>
            </a:r>
          </a:p>
        </p:txBody>
      </p:sp>
      <p:sp>
        <p:nvSpPr>
          <p:cNvPr id="51" name="Google Shape;611;p47"/>
          <p:cNvSpPr txBox="1">
            <a:spLocks/>
          </p:cNvSpPr>
          <p:nvPr/>
        </p:nvSpPr>
        <p:spPr>
          <a:xfrm>
            <a:off x="911614" y="1534434"/>
            <a:ext cx="3545700" cy="2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ct val="110000"/>
            </a:pPr>
            <a:r>
              <a:rPr lang="en-US" sz="1000" b="1" dirty="0">
                <a:solidFill>
                  <a:schemeClr val="bg1"/>
                </a:solidFill>
                <a:latin typeface="Asap" panose="02000503040000090004" pitchFamily="2" charset="0"/>
              </a:rPr>
              <a:t>DECLARAÇÃO/DEFINIÇÃO DO PROBLEMA</a:t>
            </a:r>
          </a:p>
          <a:p>
            <a:pPr>
              <a:buClr>
                <a:schemeClr val="dk1"/>
              </a:buClr>
              <a:buSzPct val="110000"/>
            </a:pPr>
            <a:endParaRPr lang="en-US" sz="1000" b="1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endParaRPr lang="en-US" sz="1000" b="1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sp>
        <p:nvSpPr>
          <p:cNvPr id="52" name="Google Shape;612;p47"/>
          <p:cNvSpPr txBox="1">
            <a:spLocks/>
          </p:cNvSpPr>
          <p:nvPr/>
        </p:nvSpPr>
        <p:spPr>
          <a:xfrm>
            <a:off x="1224944" y="1896025"/>
            <a:ext cx="3043863" cy="25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Clr>
                <a:schemeClr val="dk1"/>
              </a:buClr>
              <a:buSzPct val="37559"/>
            </a:pP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Hospedar e impulsionar a reutilização de conteúdo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em toda a organização e departamentos (TF1, LCI, TF1 </a:t>
            </a:r>
            <a:r>
              <a:rPr lang="pt-BR" sz="700" dirty="0" err="1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Production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, CAPA, </a:t>
            </a:r>
            <a:r>
              <a:rPr lang="pt-BR" sz="700" dirty="0" err="1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Newen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).</a:t>
            </a:r>
          </a:p>
          <a:p>
            <a:pPr lvl="0">
              <a:buClr>
                <a:schemeClr val="dk1"/>
              </a:buClr>
              <a:buSzPct val="37559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lvl="0">
              <a:buClr>
                <a:schemeClr val="dk1"/>
              </a:buClr>
              <a:buSzPct val="37559"/>
            </a:pP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Dimensione a capacidade de gravação de transmissão ao vivo de entrada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sem dimensionar as entradas do roteador SDI do MCR Central.</a:t>
            </a:r>
          </a:p>
          <a:p>
            <a:pPr lvl="0">
              <a:buClr>
                <a:schemeClr val="dk1"/>
              </a:buClr>
              <a:buSzPct val="37559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lvl="0">
              <a:buClr>
                <a:schemeClr val="dk1"/>
              </a:buClr>
              <a:buSzPct val="37559"/>
            </a:pP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Aumentar a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autonomia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dos jornalistas de notícias de campo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durante o streaming (evitar a necessidade de operadores de MCR).</a:t>
            </a:r>
          </a:p>
          <a:p>
            <a:pPr lvl="0">
              <a:buClr>
                <a:schemeClr val="dk1"/>
              </a:buClr>
              <a:buSzPct val="37559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lvl="0">
              <a:buClr>
                <a:schemeClr val="dk1"/>
              </a:buClr>
              <a:buSzPct val="37559"/>
            </a:pP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Aumentar a </a:t>
            </a: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autonomia do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editor e do jornalista </a:t>
            </a: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na edição</a:t>
            </a:r>
            <a:b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(trabalho remoto, acesso direto ao conteúdo ao vivo e arquivado).</a:t>
            </a:r>
          </a:p>
          <a:p>
            <a:pPr lvl="0">
              <a:buClr>
                <a:schemeClr val="dk1"/>
              </a:buClr>
              <a:buSzPct val="37559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lvl="0">
              <a:buClr>
                <a:schemeClr val="dk1"/>
              </a:buClr>
              <a:buSzPct val="37559"/>
            </a:pP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Indexe automaticamente o conteúdo ao vivo e arquivado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,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sem intervenção humana.</a:t>
            </a:r>
          </a:p>
          <a:p>
            <a:pPr lvl="0">
              <a:buClr>
                <a:schemeClr val="dk1"/>
              </a:buClr>
              <a:buSzPct val="37559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lvl="0">
              <a:buClr>
                <a:schemeClr val="dk1"/>
              </a:buClr>
              <a:buSzPct val="37559"/>
            </a:pP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Criar uma </a:t>
            </a: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plataforma de revenda de conteúdo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para criar novos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fluxos de receita para conteúdo de notícias e entretenimento.</a:t>
            </a:r>
          </a:p>
          <a:p>
            <a:pPr lvl="0">
              <a:buClr>
                <a:schemeClr val="dk1"/>
              </a:buClr>
              <a:buSzPct val="37559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lvl="0">
              <a:buClr>
                <a:schemeClr val="dk1"/>
              </a:buClr>
              <a:buSzPct val="37559"/>
            </a:pP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Integre-se aos ecossistemas locais já implantados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e incentive </a:t>
            </a: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as integrações de nuvem para nuvem.</a:t>
            </a:r>
          </a:p>
        </p:txBody>
      </p:sp>
      <p:pic>
        <p:nvPicPr>
          <p:cNvPr id="93" name="Imagem 92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95545" y="4017091"/>
            <a:ext cx="959319" cy="1023748"/>
          </a:xfrm>
          <a:prstGeom prst="rect">
            <a:avLst/>
          </a:prstGeom>
        </p:spPr>
      </p:pic>
      <p:sp>
        <p:nvSpPr>
          <p:cNvPr id="60" name="Google Shape;464;p39"/>
          <p:cNvSpPr txBox="1">
            <a:spLocks/>
          </p:cNvSpPr>
          <p:nvPr/>
        </p:nvSpPr>
        <p:spPr>
          <a:xfrm>
            <a:off x="131939" y="4835863"/>
            <a:ext cx="416701" cy="15516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  <a:t>TF1</a:t>
            </a:r>
          </a:p>
        </p:txBody>
      </p:sp>
      <p:cxnSp>
        <p:nvCxnSpPr>
          <p:cNvPr id="61" name="Conector reto 60"/>
          <p:cNvCxnSpPr/>
          <p:nvPr/>
        </p:nvCxnSpPr>
        <p:spPr>
          <a:xfrm>
            <a:off x="-171308" y="4991023"/>
            <a:ext cx="621358" cy="0"/>
          </a:xfrm>
          <a:prstGeom prst="line">
            <a:avLst/>
          </a:prstGeom>
          <a:ln>
            <a:solidFill>
              <a:srgbClr val="6B459C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Agrupar 93"/>
          <p:cNvGrpSpPr/>
          <p:nvPr/>
        </p:nvGrpSpPr>
        <p:grpSpPr>
          <a:xfrm>
            <a:off x="973342" y="1920875"/>
            <a:ext cx="251602" cy="308809"/>
            <a:chOff x="5600442" y="-922599"/>
            <a:chExt cx="1694983" cy="2080372"/>
          </a:xfrm>
        </p:grpSpPr>
        <p:pic>
          <p:nvPicPr>
            <p:cNvPr id="95" name="Imagem 94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96" name="Imagem 95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25142" y="-922599"/>
              <a:ext cx="1370283" cy="1590279"/>
            </a:xfrm>
            <a:prstGeom prst="rect">
              <a:avLst/>
            </a:prstGeom>
          </p:spPr>
        </p:pic>
      </p:grpSp>
      <p:grpSp>
        <p:nvGrpSpPr>
          <p:cNvPr id="97" name="Agrupar 96"/>
          <p:cNvGrpSpPr/>
          <p:nvPr/>
        </p:nvGrpSpPr>
        <p:grpSpPr>
          <a:xfrm>
            <a:off x="973342" y="2251374"/>
            <a:ext cx="251602" cy="308809"/>
            <a:chOff x="5600442" y="-922599"/>
            <a:chExt cx="1694983" cy="2080372"/>
          </a:xfrm>
        </p:grpSpPr>
        <p:pic>
          <p:nvPicPr>
            <p:cNvPr id="98" name="Imagem 97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99" name="Imagem 98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25142" y="-922599"/>
              <a:ext cx="1370283" cy="1590279"/>
            </a:xfrm>
            <a:prstGeom prst="rect">
              <a:avLst/>
            </a:prstGeom>
          </p:spPr>
        </p:pic>
      </p:grpSp>
      <p:grpSp>
        <p:nvGrpSpPr>
          <p:cNvPr id="100" name="Agrupar 99"/>
          <p:cNvGrpSpPr/>
          <p:nvPr/>
        </p:nvGrpSpPr>
        <p:grpSpPr>
          <a:xfrm>
            <a:off x="973342" y="2574656"/>
            <a:ext cx="251602" cy="308809"/>
            <a:chOff x="5600442" y="-922599"/>
            <a:chExt cx="1694983" cy="2080372"/>
          </a:xfrm>
        </p:grpSpPr>
        <p:pic>
          <p:nvPicPr>
            <p:cNvPr id="101" name="Imagem 100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102" name="Imagem 101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25142" y="-922599"/>
              <a:ext cx="1370283" cy="1590279"/>
            </a:xfrm>
            <a:prstGeom prst="rect">
              <a:avLst/>
            </a:prstGeom>
          </p:spPr>
        </p:pic>
      </p:grpSp>
      <p:grpSp>
        <p:nvGrpSpPr>
          <p:cNvPr id="103" name="Agrupar 102"/>
          <p:cNvGrpSpPr/>
          <p:nvPr/>
        </p:nvGrpSpPr>
        <p:grpSpPr>
          <a:xfrm>
            <a:off x="973342" y="2897937"/>
            <a:ext cx="251602" cy="308809"/>
            <a:chOff x="5600442" y="-922599"/>
            <a:chExt cx="1694983" cy="2080372"/>
          </a:xfrm>
        </p:grpSpPr>
        <p:pic>
          <p:nvPicPr>
            <p:cNvPr id="104" name="Imagem 103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105" name="Imagem 104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25142" y="-922599"/>
              <a:ext cx="1370283" cy="1590279"/>
            </a:xfrm>
            <a:prstGeom prst="rect">
              <a:avLst/>
            </a:prstGeom>
          </p:spPr>
        </p:pic>
      </p:grpSp>
      <p:grpSp>
        <p:nvGrpSpPr>
          <p:cNvPr id="106" name="Agrupar 105"/>
          <p:cNvGrpSpPr/>
          <p:nvPr/>
        </p:nvGrpSpPr>
        <p:grpSpPr>
          <a:xfrm>
            <a:off x="973342" y="3199746"/>
            <a:ext cx="251602" cy="308809"/>
            <a:chOff x="5600442" y="-922599"/>
            <a:chExt cx="1694983" cy="2080372"/>
          </a:xfrm>
        </p:grpSpPr>
        <p:pic>
          <p:nvPicPr>
            <p:cNvPr id="107" name="Imagem 106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108" name="Imagem 107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25142" y="-922599"/>
              <a:ext cx="1370283" cy="1590279"/>
            </a:xfrm>
            <a:prstGeom prst="rect">
              <a:avLst/>
            </a:prstGeom>
          </p:spPr>
        </p:pic>
      </p:grpSp>
      <p:grpSp>
        <p:nvGrpSpPr>
          <p:cNvPr id="109" name="Agrupar 108"/>
          <p:cNvGrpSpPr/>
          <p:nvPr/>
        </p:nvGrpSpPr>
        <p:grpSpPr>
          <a:xfrm>
            <a:off x="973342" y="3530244"/>
            <a:ext cx="251602" cy="308809"/>
            <a:chOff x="5600442" y="-922599"/>
            <a:chExt cx="1694983" cy="2080372"/>
          </a:xfrm>
        </p:grpSpPr>
        <p:pic>
          <p:nvPicPr>
            <p:cNvPr id="110" name="Imagem 109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111" name="Imagem 110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25142" y="-922599"/>
              <a:ext cx="1370283" cy="1590279"/>
            </a:xfrm>
            <a:prstGeom prst="rect">
              <a:avLst/>
            </a:prstGeom>
          </p:spPr>
        </p:pic>
      </p:grpSp>
      <p:grpSp>
        <p:nvGrpSpPr>
          <p:cNvPr id="112" name="Agrupar 111"/>
          <p:cNvGrpSpPr/>
          <p:nvPr/>
        </p:nvGrpSpPr>
        <p:grpSpPr>
          <a:xfrm>
            <a:off x="973342" y="3846525"/>
            <a:ext cx="251602" cy="308809"/>
            <a:chOff x="5600442" y="-922599"/>
            <a:chExt cx="1694983" cy="2080372"/>
          </a:xfrm>
        </p:grpSpPr>
        <p:pic>
          <p:nvPicPr>
            <p:cNvPr id="113" name="Imagem 112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114" name="Imagem 113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25142" y="-922599"/>
              <a:ext cx="1370283" cy="1590279"/>
            </a:xfrm>
            <a:prstGeom prst="rect">
              <a:avLst/>
            </a:prstGeom>
          </p:spPr>
        </p:pic>
      </p:grpSp>
      <p:grpSp>
        <p:nvGrpSpPr>
          <p:cNvPr id="115" name="Agrupar 114"/>
          <p:cNvGrpSpPr/>
          <p:nvPr/>
        </p:nvGrpSpPr>
        <p:grpSpPr>
          <a:xfrm>
            <a:off x="4920120" y="1942565"/>
            <a:ext cx="251602" cy="308809"/>
            <a:chOff x="5600442" y="-922599"/>
            <a:chExt cx="1694983" cy="2080372"/>
          </a:xfrm>
        </p:grpSpPr>
        <p:pic>
          <p:nvPicPr>
            <p:cNvPr id="116" name="Imagem 115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117" name="Imagem 116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25142" y="-922599"/>
              <a:ext cx="1370283" cy="1590279"/>
            </a:xfrm>
            <a:prstGeom prst="rect">
              <a:avLst/>
            </a:prstGeom>
          </p:spPr>
        </p:pic>
      </p:grpSp>
      <p:grpSp>
        <p:nvGrpSpPr>
          <p:cNvPr id="118" name="Agrupar 117"/>
          <p:cNvGrpSpPr/>
          <p:nvPr/>
        </p:nvGrpSpPr>
        <p:grpSpPr>
          <a:xfrm>
            <a:off x="4920120" y="2253021"/>
            <a:ext cx="251602" cy="308809"/>
            <a:chOff x="5600442" y="-922599"/>
            <a:chExt cx="1694983" cy="2080372"/>
          </a:xfrm>
        </p:grpSpPr>
        <p:pic>
          <p:nvPicPr>
            <p:cNvPr id="119" name="Imagem 118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120" name="Imagem 119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25142" y="-922599"/>
              <a:ext cx="1370283" cy="1590279"/>
            </a:xfrm>
            <a:prstGeom prst="rect">
              <a:avLst/>
            </a:prstGeom>
          </p:spPr>
        </p:pic>
      </p:grpSp>
      <p:grpSp>
        <p:nvGrpSpPr>
          <p:cNvPr id="121" name="Agrupar 120"/>
          <p:cNvGrpSpPr/>
          <p:nvPr/>
        </p:nvGrpSpPr>
        <p:grpSpPr>
          <a:xfrm>
            <a:off x="4920120" y="2665815"/>
            <a:ext cx="251602" cy="308809"/>
            <a:chOff x="5600442" y="-922599"/>
            <a:chExt cx="1694983" cy="2080372"/>
          </a:xfrm>
        </p:grpSpPr>
        <p:pic>
          <p:nvPicPr>
            <p:cNvPr id="122" name="Imagem 121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123" name="Imagem 122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25142" y="-922599"/>
              <a:ext cx="1370283" cy="1590279"/>
            </a:xfrm>
            <a:prstGeom prst="rect">
              <a:avLst/>
            </a:prstGeom>
          </p:spPr>
        </p:pic>
      </p:grpSp>
      <p:grpSp>
        <p:nvGrpSpPr>
          <p:cNvPr id="124" name="Agrupar 123"/>
          <p:cNvGrpSpPr/>
          <p:nvPr/>
        </p:nvGrpSpPr>
        <p:grpSpPr>
          <a:xfrm>
            <a:off x="4920120" y="2955982"/>
            <a:ext cx="251602" cy="308809"/>
            <a:chOff x="5600442" y="-922599"/>
            <a:chExt cx="1694983" cy="2080372"/>
          </a:xfrm>
        </p:grpSpPr>
        <p:pic>
          <p:nvPicPr>
            <p:cNvPr id="125" name="Imagem 124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126" name="Imagem 125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25142" y="-922599"/>
              <a:ext cx="1370283" cy="1590279"/>
            </a:xfrm>
            <a:prstGeom prst="rect">
              <a:avLst/>
            </a:prstGeom>
          </p:spPr>
        </p:pic>
      </p:grpSp>
      <p:grpSp>
        <p:nvGrpSpPr>
          <p:cNvPr id="127" name="Agrupar 126"/>
          <p:cNvGrpSpPr/>
          <p:nvPr/>
        </p:nvGrpSpPr>
        <p:grpSpPr>
          <a:xfrm>
            <a:off x="4920120" y="3357596"/>
            <a:ext cx="251602" cy="308809"/>
            <a:chOff x="5600442" y="-922599"/>
            <a:chExt cx="1694983" cy="2080372"/>
          </a:xfrm>
        </p:grpSpPr>
        <p:pic>
          <p:nvPicPr>
            <p:cNvPr id="128" name="Imagem 127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129" name="Imagem 128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25142" y="-922599"/>
              <a:ext cx="1370283" cy="1590279"/>
            </a:xfrm>
            <a:prstGeom prst="rect">
              <a:avLst/>
            </a:prstGeom>
          </p:spPr>
        </p:pic>
      </p:grpSp>
      <p:grpSp>
        <p:nvGrpSpPr>
          <p:cNvPr id="130" name="Agrupar 129"/>
          <p:cNvGrpSpPr/>
          <p:nvPr/>
        </p:nvGrpSpPr>
        <p:grpSpPr>
          <a:xfrm>
            <a:off x="4920120" y="3674197"/>
            <a:ext cx="251602" cy="308809"/>
            <a:chOff x="5600442" y="-922599"/>
            <a:chExt cx="1694983" cy="2080372"/>
          </a:xfrm>
        </p:grpSpPr>
        <p:pic>
          <p:nvPicPr>
            <p:cNvPr id="131" name="Imagem 130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132" name="Imagem 131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25142" y="-922599"/>
              <a:ext cx="1370283" cy="1590279"/>
            </a:xfrm>
            <a:prstGeom prst="rect">
              <a:avLst/>
            </a:prstGeom>
          </p:spPr>
        </p:pic>
      </p:grpSp>
      <p:pic>
        <p:nvPicPr>
          <p:cNvPr id="136" name="Imagem 135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8983" y="183313"/>
            <a:ext cx="959319" cy="1023748"/>
          </a:xfrm>
          <a:prstGeom prst="rect">
            <a:avLst/>
          </a:prstGeom>
        </p:spPr>
      </p:pic>
      <p:pic>
        <p:nvPicPr>
          <p:cNvPr id="2" name="Google Shape;18;p3">
            <a:extLst>
              <a:ext uri="{FF2B5EF4-FFF2-40B4-BE49-F238E27FC236}">
                <a16:creationId xmlns:a16="http://schemas.microsoft.com/office/drawing/2014/main" id="{0E108960-0914-4E96-7BA9-A6995158E3C5}"/>
              </a:ext>
            </a:extLst>
          </p:cNvPr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 descr="Uma imagem contendo desenho&#10;&#10;Descrição gerada automaticamente">
            <a:extLst>
              <a:ext uri="{FF2B5EF4-FFF2-40B4-BE49-F238E27FC236}">
                <a16:creationId xmlns:a16="http://schemas.microsoft.com/office/drawing/2014/main" id="{A79A1D6E-CA3A-6803-276A-F9C6D0F3470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736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etângulo 215"/>
          <p:cNvSpPr/>
          <p:nvPr/>
        </p:nvSpPr>
        <p:spPr>
          <a:xfrm>
            <a:off x="6979389" y="851562"/>
            <a:ext cx="2168017" cy="3878362"/>
          </a:xfrm>
          <a:prstGeom prst="rect">
            <a:avLst/>
          </a:prstGeom>
          <a:solidFill>
            <a:srgbClr val="6B4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Imagem 73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4778" y="3992613"/>
            <a:ext cx="959319" cy="1023748"/>
          </a:xfrm>
          <a:prstGeom prst="rect">
            <a:avLst/>
          </a:prstGeom>
        </p:spPr>
      </p:pic>
      <p:pic>
        <p:nvPicPr>
          <p:cNvPr id="33" name="Imagem 3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2095" y="473744"/>
            <a:ext cx="1119560" cy="1164600"/>
          </a:xfrm>
          <a:prstGeom prst="rect">
            <a:avLst/>
          </a:prstGeom>
        </p:spPr>
      </p:pic>
      <p:pic>
        <p:nvPicPr>
          <p:cNvPr id="40" name="Imagem 39" descr="Forma, Seta&#10;&#10;Descrição gerada automaticamente">
            <a:extLst>
              <a:ext uri="{FF2B5EF4-FFF2-40B4-BE49-F238E27FC236}">
                <a16:creationId xmlns:a16="http://schemas.microsoft.com/office/drawing/2014/main" id="{BE10C52D-B406-4592-E1F9-3D745114E9C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21966" y="4429842"/>
            <a:ext cx="676014" cy="721418"/>
          </a:xfrm>
          <a:prstGeom prst="rect">
            <a:avLst/>
          </a:prstGeom>
        </p:spPr>
      </p:pic>
      <p:sp>
        <p:nvSpPr>
          <p:cNvPr id="42" name="Google Shape;472;p40"/>
          <p:cNvSpPr txBox="1">
            <a:spLocks/>
          </p:cNvSpPr>
          <p:nvPr/>
        </p:nvSpPr>
        <p:spPr>
          <a:xfrm>
            <a:off x="220710" y="377930"/>
            <a:ext cx="5597119" cy="4772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b="1" dirty="0">
                <a:solidFill>
                  <a:srgbClr val="6B459C"/>
                </a:solidFill>
                <a:latin typeface="Asap" panose="02000503040000090004" pitchFamily="2" charset="0"/>
                <a:ea typeface="Public Sans Light"/>
                <a:cs typeface="Public Sans Light"/>
              </a:rPr>
              <a:t>GRUPO TF1</a:t>
            </a:r>
          </a:p>
        </p:txBody>
      </p:sp>
      <p:cxnSp>
        <p:nvCxnSpPr>
          <p:cNvPr id="45" name="Conector reto 44"/>
          <p:cNvCxnSpPr/>
          <p:nvPr/>
        </p:nvCxnSpPr>
        <p:spPr>
          <a:xfrm>
            <a:off x="-5856" y="923944"/>
            <a:ext cx="2268837" cy="0"/>
          </a:xfrm>
          <a:prstGeom prst="line">
            <a:avLst/>
          </a:prstGeom>
          <a:ln w="19050"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Google Shape;441;p39"/>
          <p:cNvSpPr txBox="1"/>
          <p:nvPr/>
        </p:nvSpPr>
        <p:spPr>
          <a:xfrm>
            <a:off x="220710" y="919571"/>
            <a:ext cx="3315261" cy="617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600" dirty="0" err="1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</a:rPr>
              <a:t>Arquitetura</a:t>
            </a:r>
            <a:r>
              <a:rPr lang="en-US" sz="1600" dirty="0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</a:rPr>
              <a:t> de </a:t>
            </a:r>
            <a:r>
              <a:rPr lang="en-US" sz="1600" dirty="0" err="1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</a:rPr>
              <a:t>nuvem</a:t>
            </a:r>
            <a:r>
              <a:rPr lang="en-US" sz="1600" dirty="0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</a:rPr>
              <a:t>centralizada</a:t>
            </a:r>
            <a:endParaRPr lang="en-US" sz="1600" dirty="0">
              <a:solidFill>
                <a:srgbClr val="FFFFFF"/>
              </a:solidFill>
              <a:latin typeface="Asap" panose="02000503040000090004" pitchFamily="2" charset="0"/>
              <a:ea typeface="Public Sans ExtraLight"/>
              <a:cs typeface="Public Sans ExtraLight"/>
            </a:endParaRPr>
          </a:p>
        </p:txBody>
      </p:sp>
      <p:pic>
        <p:nvPicPr>
          <p:cNvPr id="93" name="Imagem 92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6967" y="499834"/>
            <a:ext cx="959319" cy="1023748"/>
          </a:xfrm>
          <a:prstGeom prst="rect">
            <a:avLst/>
          </a:prstGeom>
        </p:spPr>
      </p:pic>
      <p:sp>
        <p:nvSpPr>
          <p:cNvPr id="209" name="Google Shape;638;p48"/>
          <p:cNvSpPr txBox="1">
            <a:spLocks/>
          </p:cNvSpPr>
          <p:nvPr/>
        </p:nvSpPr>
        <p:spPr>
          <a:xfrm>
            <a:off x="7203370" y="1771125"/>
            <a:ext cx="1622400" cy="66132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100" b="1" dirty="0">
                <a:solidFill>
                  <a:schemeClr val="bg1"/>
                </a:solidFill>
                <a:latin typeface="Asap" panose="02000503040000090004" pitchFamily="2" charset="0"/>
              </a:rPr>
              <a:t>20</a:t>
            </a:r>
          </a:p>
          <a:p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Gravações simultâneas de transmissão ao vivo (média)</a:t>
            </a:r>
          </a:p>
        </p:txBody>
      </p:sp>
      <p:sp>
        <p:nvSpPr>
          <p:cNvPr id="210" name="Google Shape;639;p48"/>
          <p:cNvSpPr txBox="1">
            <a:spLocks/>
          </p:cNvSpPr>
          <p:nvPr/>
        </p:nvSpPr>
        <p:spPr>
          <a:xfrm>
            <a:off x="7203370" y="3713739"/>
            <a:ext cx="1753496" cy="83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100" b="1" dirty="0">
                <a:solidFill>
                  <a:schemeClr val="bg1"/>
                </a:solidFill>
                <a:latin typeface="Asap" panose="02000503040000090004" pitchFamily="2" charset="0"/>
              </a:rPr>
              <a:t>MAIS DE 200</a:t>
            </a:r>
            <a:br>
              <a:rPr lang="pt-BR" sz="1100" b="1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100" b="1" dirty="0">
                <a:solidFill>
                  <a:schemeClr val="bg1"/>
                </a:solidFill>
                <a:latin typeface="Asap" panose="02000503040000090004" pitchFamily="2" charset="0"/>
              </a:rPr>
              <a:t>USUÁRIOS ATIVOS</a:t>
            </a:r>
          </a:p>
          <a:p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De jornalistas de campo</a:t>
            </a:r>
            <a:b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a técnicos da MCR,</a:t>
            </a:r>
            <a:b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gerentes de mídia e editores</a:t>
            </a:r>
          </a:p>
          <a:p>
            <a:endParaRPr lang="en-US" sz="9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sp>
        <p:nvSpPr>
          <p:cNvPr id="214" name="Google Shape;643;p48"/>
          <p:cNvSpPr txBox="1">
            <a:spLocks/>
          </p:cNvSpPr>
          <p:nvPr/>
        </p:nvSpPr>
        <p:spPr>
          <a:xfrm>
            <a:off x="7203370" y="2536438"/>
            <a:ext cx="1753496" cy="88860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100" b="1" dirty="0">
                <a:solidFill>
                  <a:schemeClr val="bg1"/>
                </a:solidFill>
                <a:latin typeface="Asap" panose="02000503040000090004" pitchFamily="2" charset="0"/>
              </a:rPr>
              <a:t>99,99% DE DISPONIBILIDADE</a:t>
            </a:r>
          </a:p>
          <a:p>
            <a:pPr>
              <a:buClr>
                <a:schemeClr val="dk1"/>
              </a:buClr>
              <a:buSzPts val="1100"/>
            </a:pP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Como a plataforma </a:t>
            </a:r>
          </a:p>
          <a:p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implantação em 2018</a:t>
            </a:r>
          </a:p>
        </p:txBody>
      </p:sp>
      <p:cxnSp>
        <p:nvCxnSpPr>
          <p:cNvPr id="219" name="Conector reto 218"/>
          <p:cNvCxnSpPr/>
          <p:nvPr/>
        </p:nvCxnSpPr>
        <p:spPr>
          <a:xfrm flipV="1">
            <a:off x="6965021" y="2501700"/>
            <a:ext cx="2228383" cy="22096"/>
          </a:xfrm>
          <a:prstGeom prst="line">
            <a:avLst/>
          </a:prstGeom>
          <a:ln>
            <a:solidFill>
              <a:srgbClr val="0922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Conector reto 219"/>
          <p:cNvCxnSpPr/>
          <p:nvPr/>
        </p:nvCxnSpPr>
        <p:spPr>
          <a:xfrm flipV="1">
            <a:off x="6810550" y="3516387"/>
            <a:ext cx="2382854" cy="23627"/>
          </a:xfrm>
          <a:prstGeom prst="line">
            <a:avLst/>
          </a:prstGeom>
          <a:ln>
            <a:solidFill>
              <a:srgbClr val="0922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Conector reto 221"/>
          <p:cNvCxnSpPr/>
          <p:nvPr/>
        </p:nvCxnSpPr>
        <p:spPr>
          <a:xfrm flipV="1">
            <a:off x="6965021" y="1717142"/>
            <a:ext cx="2228383" cy="22096"/>
          </a:xfrm>
          <a:prstGeom prst="line">
            <a:avLst/>
          </a:prstGeom>
          <a:ln>
            <a:solidFill>
              <a:srgbClr val="0922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Google Shape;817;p52"/>
          <p:cNvSpPr/>
          <p:nvPr/>
        </p:nvSpPr>
        <p:spPr>
          <a:xfrm>
            <a:off x="2862959" y="3983106"/>
            <a:ext cx="580995" cy="243765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ublic Sans"/>
              <a:ea typeface="Public Sans"/>
              <a:cs typeface="Public Sans"/>
              <a:sym typeface="Public Sans"/>
            </a:endParaRPr>
          </a:p>
        </p:txBody>
      </p:sp>
      <p:pic>
        <p:nvPicPr>
          <p:cNvPr id="213" name="Google Shape;830;p52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9076" y="2771068"/>
            <a:ext cx="409417" cy="40941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cxnSp>
        <p:nvCxnSpPr>
          <p:cNvPr id="215" name="Google Shape;831;p52"/>
          <p:cNvCxnSpPr>
            <a:endCxn id="213" idx="1"/>
          </p:cNvCxnSpPr>
          <p:nvPr/>
        </p:nvCxnSpPr>
        <p:spPr>
          <a:xfrm>
            <a:off x="2027274" y="2975776"/>
            <a:ext cx="921802" cy="1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17" name="Google Shape;832;p52"/>
          <p:cNvCxnSpPr/>
          <p:nvPr/>
        </p:nvCxnSpPr>
        <p:spPr>
          <a:xfrm rot="10800000">
            <a:off x="1948835" y="2976302"/>
            <a:ext cx="58450" cy="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dot"/>
            <a:round/>
            <a:headEnd type="none" w="med" len="med"/>
            <a:tailEnd type="diamond" w="med" len="med"/>
          </a:ln>
        </p:spPr>
      </p:cxnSp>
      <p:cxnSp>
        <p:nvCxnSpPr>
          <p:cNvPr id="218" name="Google Shape;833;p52"/>
          <p:cNvCxnSpPr>
            <a:stCxn id="213" idx="3"/>
          </p:cNvCxnSpPr>
          <p:nvPr/>
        </p:nvCxnSpPr>
        <p:spPr>
          <a:xfrm>
            <a:off x="3358493" y="2975777"/>
            <a:ext cx="854274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23" name="Google Shape;834;p52"/>
          <p:cNvCxnSpPr/>
          <p:nvPr/>
        </p:nvCxnSpPr>
        <p:spPr>
          <a:xfrm flipV="1">
            <a:off x="4252294" y="2971212"/>
            <a:ext cx="3232" cy="42805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dot"/>
            <a:round/>
            <a:headEnd type="none" w="med" len="med"/>
            <a:tailEnd type="diamond" w="med" len="med"/>
          </a:ln>
        </p:spPr>
      </p:cxnSp>
      <p:grpSp>
        <p:nvGrpSpPr>
          <p:cNvPr id="224" name="Google Shape;835;p52"/>
          <p:cNvGrpSpPr/>
          <p:nvPr/>
        </p:nvGrpSpPr>
        <p:grpSpPr>
          <a:xfrm>
            <a:off x="1050621" y="2165350"/>
            <a:ext cx="243762" cy="243724"/>
            <a:chOff x="5574981" y="2932268"/>
            <a:chExt cx="420600" cy="420600"/>
          </a:xfrm>
        </p:grpSpPr>
        <p:sp>
          <p:nvSpPr>
            <p:cNvPr id="290" name="Google Shape;836;p52"/>
            <p:cNvSpPr/>
            <p:nvPr/>
          </p:nvSpPr>
          <p:spPr>
            <a:xfrm>
              <a:off x="5574981" y="2932268"/>
              <a:ext cx="420600" cy="420600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291" name="Google Shape;837;p52"/>
            <p:cNvPicPr preferRelativeResize="0"/>
            <p:nvPr/>
          </p:nvPicPr>
          <p:blipFill rotWithShape="1">
            <a:blip r:embed="rId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47590" y="3004800"/>
              <a:ext cx="275515" cy="27553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5" name="Google Shape;838;p52"/>
          <p:cNvGrpSpPr/>
          <p:nvPr/>
        </p:nvGrpSpPr>
        <p:grpSpPr>
          <a:xfrm>
            <a:off x="1050603" y="3098150"/>
            <a:ext cx="243799" cy="243756"/>
            <a:chOff x="1269788" y="1943315"/>
            <a:chExt cx="465600" cy="465600"/>
          </a:xfrm>
        </p:grpSpPr>
        <p:sp>
          <p:nvSpPr>
            <p:cNvPr id="288" name="Google Shape;839;p52"/>
            <p:cNvSpPr/>
            <p:nvPr/>
          </p:nvSpPr>
          <p:spPr>
            <a:xfrm>
              <a:off x="1269788" y="1943315"/>
              <a:ext cx="465600" cy="465600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289" name="Google Shape;840;p52"/>
            <p:cNvPicPr preferRelativeResize="0"/>
            <p:nvPr/>
          </p:nvPicPr>
          <p:blipFill rotWithShape="1">
            <a:blip r:embed="rId7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50148" y="2023676"/>
              <a:ext cx="304925" cy="3049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6" name="Google Shape;841;p52"/>
          <p:cNvGrpSpPr/>
          <p:nvPr/>
        </p:nvGrpSpPr>
        <p:grpSpPr>
          <a:xfrm>
            <a:off x="1050624" y="2631734"/>
            <a:ext cx="243756" cy="243756"/>
            <a:chOff x="2478157" y="1943315"/>
            <a:chExt cx="465600" cy="465600"/>
          </a:xfrm>
        </p:grpSpPr>
        <p:sp>
          <p:nvSpPr>
            <p:cNvPr id="286" name="Google Shape;842;p52"/>
            <p:cNvSpPr/>
            <p:nvPr/>
          </p:nvSpPr>
          <p:spPr>
            <a:xfrm>
              <a:off x="2478157" y="1943315"/>
              <a:ext cx="465600" cy="465600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287" name="Google Shape;843;p52"/>
            <p:cNvPicPr preferRelativeResize="0"/>
            <p:nvPr/>
          </p:nvPicPr>
          <p:blipFill rotWithShape="1"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58517" y="2023676"/>
              <a:ext cx="304925" cy="3049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7" name="Google Shape;844;p52"/>
          <p:cNvGrpSpPr/>
          <p:nvPr/>
        </p:nvGrpSpPr>
        <p:grpSpPr>
          <a:xfrm>
            <a:off x="1050621" y="3564565"/>
            <a:ext cx="243762" cy="243724"/>
            <a:chOff x="3391281" y="2932268"/>
            <a:chExt cx="420600" cy="420600"/>
          </a:xfrm>
        </p:grpSpPr>
        <p:sp>
          <p:nvSpPr>
            <p:cNvPr id="284" name="Google Shape;845;p52"/>
            <p:cNvSpPr/>
            <p:nvPr/>
          </p:nvSpPr>
          <p:spPr>
            <a:xfrm>
              <a:off x="3391281" y="2932268"/>
              <a:ext cx="420600" cy="420600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285" name="Google Shape;846;p52"/>
            <p:cNvPicPr preferRelativeResize="0"/>
            <p:nvPr/>
          </p:nvPicPr>
          <p:blipFill rotWithShape="1">
            <a:blip r:embed="rId9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63890" y="3004800"/>
              <a:ext cx="275515" cy="2755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8" name="Google Shape;847;p52"/>
          <p:cNvSpPr txBox="1"/>
          <p:nvPr/>
        </p:nvSpPr>
        <p:spPr>
          <a:xfrm>
            <a:off x="220710" y="2092283"/>
            <a:ext cx="832032" cy="409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7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MCR </a:t>
            </a:r>
            <a:endParaRPr sz="700" dirty="0">
              <a:solidFill>
                <a:schemeClr val="lt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7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No rack </a:t>
            </a:r>
            <a:endParaRPr sz="700" dirty="0">
              <a:solidFill>
                <a:schemeClr val="lt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7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Codificadores</a:t>
            </a:r>
            <a:endParaRPr sz="700" dirty="0">
              <a:solidFill>
                <a:schemeClr val="lt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sp>
        <p:nvSpPr>
          <p:cNvPr id="229" name="Google Shape;848;p52"/>
          <p:cNvSpPr txBox="1"/>
          <p:nvPr/>
        </p:nvSpPr>
        <p:spPr>
          <a:xfrm>
            <a:off x="220710" y="2550520"/>
            <a:ext cx="832032" cy="409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70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Jornalistas</a:t>
            </a:r>
            <a:endParaRPr sz="700">
              <a:solidFill>
                <a:schemeClr val="lt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70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Unidades de campo</a:t>
            </a:r>
            <a:endParaRPr sz="700">
              <a:solidFill>
                <a:schemeClr val="lt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sp>
        <p:nvSpPr>
          <p:cNvPr id="230" name="Google Shape;849;p52"/>
          <p:cNvSpPr txBox="1"/>
          <p:nvPr/>
        </p:nvSpPr>
        <p:spPr>
          <a:xfrm>
            <a:off x="220710" y="3018566"/>
            <a:ext cx="832032" cy="409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70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Editores </a:t>
            </a:r>
            <a:endParaRPr sz="700">
              <a:solidFill>
                <a:schemeClr val="lt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70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Contribuição baseada em arquivo</a:t>
            </a:r>
            <a:endParaRPr sz="700">
              <a:solidFill>
                <a:schemeClr val="lt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sp>
        <p:nvSpPr>
          <p:cNvPr id="231" name="Google Shape;850;p52"/>
          <p:cNvSpPr txBox="1"/>
          <p:nvPr/>
        </p:nvSpPr>
        <p:spPr>
          <a:xfrm>
            <a:off x="220710" y="3516387"/>
            <a:ext cx="832032" cy="409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7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Arquivos do legado (Lote)</a:t>
            </a:r>
            <a:endParaRPr sz="700" dirty="0">
              <a:solidFill>
                <a:schemeClr val="lt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cxnSp>
        <p:nvCxnSpPr>
          <p:cNvPr id="232" name="Google Shape;851;p52"/>
          <p:cNvCxnSpPr/>
          <p:nvPr/>
        </p:nvCxnSpPr>
        <p:spPr>
          <a:xfrm>
            <a:off x="1386837" y="2287213"/>
            <a:ext cx="569689" cy="0"/>
          </a:xfrm>
          <a:prstGeom prst="straightConnector1">
            <a:avLst/>
          </a:prstGeom>
          <a:noFill/>
          <a:ln w="9525" cap="flat" cmpd="sng">
            <a:solidFill>
              <a:srgbClr val="ADAAFF"/>
            </a:solidFill>
            <a:prstDash val="solid"/>
            <a:round/>
            <a:headEnd type="diamond" w="med" len="med"/>
            <a:tailEnd type="none" w="med" len="med"/>
          </a:ln>
        </p:spPr>
      </p:cxnSp>
      <p:cxnSp>
        <p:nvCxnSpPr>
          <p:cNvPr id="233" name="Google Shape;852;p52"/>
          <p:cNvCxnSpPr/>
          <p:nvPr/>
        </p:nvCxnSpPr>
        <p:spPr>
          <a:xfrm>
            <a:off x="1371799" y="2753612"/>
            <a:ext cx="584727" cy="0"/>
          </a:xfrm>
          <a:prstGeom prst="straightConnector1">
            <a:avLst/>
          </a:prstGeom>
          <a:noFill/>
          <a:ln w="9525" cap="flat" cmpd="sng">
            <a:solidFill>
              <a:srgbClr val="ADAAFF"/>
            </a:solidFill>
            <a:prstDash val="solid"/>
            <a:round/>
            <a:headEnd type="diamond" w="med" len="med"/>
            <a:tailEnd type="none" w="med" len="med"/>
          </a:ln>
        </p:spPr>
      </p:cxnSp>
      <p:cxnSp>
        <p:nvCxnSpPr>
          <p:cNvPr id="234" name="Google Shape;853;p52"/>
          <p:cNvCxnSpPr/>
          <p:nvPr/>
        </p:nvCxnSpPr>
        <p:spPr>
          <a:xfrm>
            <a:off x="1386837" y="3220027"/>
            <a:ext cx="569689" cy="0"/>
          </a:xfrm>
          <a:prstGeom prst="straightConnector1">
            <a:avLst/>
          </a:prstGeom>
          <a:noFill/>
          <a:ln w="9525" cap="flat" cmpd="sng">
            <a:solidFill>
              <a:srgbClr val="ADAAFF"/>
            </a:solidFill>
            <a:prstDash val="solid"/>
            <a:round/>
            <a:headEnd type="diamond" w="med" len="med"/>
            <a:tailEnd type="none" w="med" len="med"/>
          </a:ln>
        </p:spPr>
      </p:cxnSp>
      <p:cxnSp>
        <p:nvCxnSpPr>
          <p:cNvPr id="235" name="Google Shape;854;p52"/>
          <p:cNvCxnSpPr/>
          <p:nvPr/>
        </p:nvCxnSpPr>
        <p:spPr>
          <a:xfrm>
            <a:off x="1371799" y="3686428"/>
            <a:ext cx="584727" cy="0"/>
          </a:xfrm>
          <a:prstGeom prst="straightConnector1">
            <a:avLst/>
          </a:prstGeom>
          <a:noFill/>
          <a:ln w="9525" cap="flat" cmpd="sng">
            <a:solidFill>
              <a:srgbClr val="ADAAFF"/>
            </a:solidFill>
            <a:prstDash val="solid"/>
            <a:round/>
            <a:headEnd type="diamond" w="med" len="med"/>
            <a:tailEnd type="none" w="med" len="med"/>
          </a:ln>
        </p:spPr>
      </p:cxnSp>
      <p:cxnSp>
        <p:nvCxnSpPr>
          <p:cNvPr id="236" name="Google Shape;855;p52"/>
          <p:cNvCxnSpPr/>
          <p:nvPr/>
        </p:nvCxnSpPr>
        <p:spPr>
          <a:xfrm>
            <a:off x="1956526" y="2288023"/>
            <a:ext cx="0" cy="1402521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7" name="Google Shape;856;p52"/>
          <p:cNvCxnSpPr/>
          <p:nvPr/>
        </p:nvCxnSpPr>
        <p:spPr>
          <a:xfrm rot="10800000">
            <a:off x="3154944" y="2369961"/>
            <a:ext cx="0" cy="6249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dot"/>
            <a:round/>
            <a:headEnd type="none" w="med" len="med"/>
            <a:tailEnd type="diamond" w="med" len="med"/>
          </a:ln>
        </p:spPr>
      </p:cxnSp>
      <p:cxnSp>
        <p:nvCxnSpPr>
          <p:cNvPr id="238" name="Google Shape;857;p52"/>
          <p:cNvCxnSpPr/>
          <p:nvPr/>
        </p:nvCxnSpPr>
        <p:spPr>
          <a:xfrm rot="10800000">
            <a:off x="3153445" y="2425277"/>
            <a:ext cx="0" cy="32457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dot"/>
            <a:round/>
            <a:headEnd type="none" w="med" len="med"/>
            <a:tailEnd type="none" w="med" len="med"/>
          </a:ln>
        </p:spPr>
      </p:cxnSp>
      <p:pic>
        <p:nvPicPr>
          <p:cNvPr id="239" name="Google Shape;858;p52"/>
          <p:cNvPicPr preferRelativeResize="0"/>
          <p:nvPr/>
        </p:nvPicPr>
        <p:blipFill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9076" y="1918072"/>
            <a:ext cx="409417" cy="40941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240" name="Google Shape;859;p52"/>
          <p:cNvGrpSpPr/>
          <p:nvPr/>
        </p:nvGrpSpPr>
        <p:grpSpPr>
          <a:xfrm>
            <a:off x="2855454" y="1836454"/>
            <a:ext cx="179670" cy="179670"/>
            <a:chOff x="7131635" y="2383339"/>
            <a:chExt cx="385500" cy="385500"/>
          </a:xfrm>
        </p:grpSpPr>
        <p:sp>
          <p:nvSpPr>
            <p:cNvPr id="282" name="Google Shape;860;p52"/>
            <p:cNvSpPr/>
            <p:nvPr/>
          </p:nvSpPr>
          <p:spPr>
            <a:xfrm>
              <a:off x="7131635" y="2383339"/>
              <a:ext cx="385500" cy="385500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283" name="Google Shape;861;p52"/>
            <p:cNvPicPr preferRelativeResize="0"/>
            <p:nvPr/>
          </p:nvPicPr>
          <p:blipFill rotWithShape="1">
            <a:blip r:embed="rId11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98193" y="2449824"/>
              <a:ext cx="252552" cy="25257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1" name="Google Shape;862;p52"/>
          <p:cNvSpPr txBox="1"/>
          <p:nvPr/>
        </p:nvSpPr>
        <p:spPr>
          <a:xfrm>
            <a:off x="1866350" y="1918066"/>
            <a:ext cx="988214" cy="409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Galeria de mídia da TF1</a:t>
            </a:r>
            <a:b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</a:br>
            <a:r>
              <a:rPr lang="fr" sz="500" dirty="0">
                <a:solidFill>
                  <a:schemeClr val="bg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www.tf1mediagallery.com</a:t>
            </a:r>
            <a:endParaRPr sz="700" dirty="0">
              <a:solidFill>
                <a:schemeClr val="bg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cxnSp>
        <p:nvCxnSpPr>
          <p:cNvPr id="242" name="Google Shape;863;p52"/>
          <p:cNvCxnSpPr/>
          <p:nvPr/>
        </p:nvCxnSpPr>
        <p:spPr>
          <a:xfrm>
            <a:off x="3152705" y="3532329"/>
            <a:ext cx="0" cy="6249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dot"/>
            <a:round/>
            <a:headEnd type="none" w="med" len="med"/>
            <a:tailEnd type="diamond" w="med" len="med"/>
          </a:ln>
        </p:spPr>
      </p:cxnSp>
      <p:cxnSp>
        <p:nvCxnSpPr>
          <p:cNvPr id="243" name="Google Shape;864;p52"/>
          <p:cNvCxnSpPr/>
          <p:nvPr/>
        </p:nvCxnSpPr>
        <p:spPr>
          <a:xfrm>
            <a:off x="3154203" y="3214932"/>
            <a:ext cx="0" cy="32457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44" name="Google Shape;865;p52"/>
          <p:cNvSpPr txBox="1"/>
          <p:nvPr/>
        </p:nvSpPr>
        <p:spPr>
          <a:xfrm>
            <a:off x="3449273" y="3583196"/>
            <a:ext cx="899370" cy="409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Editores</a:t>
            </a:r>
            <a:endParaRPr sz="700">
              <a:solidFill>
                <a:schemeClr val="accent2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grpSp>
        <p:nvGrpSpPr>
          <p:cNvPr id="245" name="Google Shape;866;p52"/>
          <p:cNvGrpSpPr/>
          <p:nvPr/>
        </p:nvGrpSpPr>
        <p:grpSpPr>
          <a:xfrm>
            <a:off x="2880713" y="3666037"/>
            <a:ext cx="243772" cy="243772"/>
            <a:chOff x="125646" y="3994572"/>
            <a:chExt cx="385500" cy="385500"/>
          </a:xfrm>
        </p:grpSpPr>
        <p:sp>
          <p:nvSpPr>
            <p:cNvPr id="280" name="Google Shape;867;p52"/>
            <p:cNvSpPr/>
            <p:nvPr/>
          </p:nvSpPr>
          <p:spPr>
            <a:xfrm>
              <a:off x="125646" y="3994572"/>
              <a:ext cx="385500" cy="385500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281" name="Google Shape;868;p52"/>
            <p:cNvPicPr preferRelativeResize="0"/>
            <p:nvPr/>
          </p:nvPicPr>
          <p:blipFill rotWithShape="1">
            <a:blip r:embed="rId1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2204" y="4061058"/>
              <a:ext cx="252552" cy="25257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6" name="Google Shape;869;p52"/>
          <p:cNvGrpSpPr/>
          <p:nvPr/>
        </p:nvGrpSpPr>
        <p:grpSpPr>
          <a:xfrm>
            <a:off x="3188019" y="3666037"/>
            <a:ext cx="243772" cy="243772"/>
            <a:chOff x="8132860" y="3984764"/>
            <a:chExt cx="385500" cy="385500"/>
          </a:xfrm>
        </p:grpSpPr>
        <p:sp>
          <p:nvSpPr>
            <p:cNvPr id="278" name="Google Shape;870;p52"/>
            <p:cNvSpPr/>
            <p:nvPr/>
          </p:nvSpPr>
          <p:spPr>
            <a:xfrm>
              <a:off x="8132860" y="3984764"/>
              <a:ext cx="385500" cy="385500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279" name="Google Shape;871;p52"/>
            <p:cNvPicPr preferRelativeResize="0"/>
            <p:nvPr/>
          </p:nvPicPr>
          <p:blipFill rotWithShape="1">
            <a:blip r:embed="rId1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99418" y="4051249"/>
              <a:ext cx="252552" cy="252571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247" name="Google Shape;872;p52"/>
          <p:cNvCxnSpPr/>
          <p:nvPr/>
        </p:nvCxnSpPr>
        <p:spPr>
          <a:xfrm>
            <a:off x="4288027" y="2975760"/>
            <a:ext cx="530753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diamond" w="med" len="med"/>
          </a:ln>
        </p:spPr>
      </p:cxnSp>
      <p:grpSp>
        <p:nvGrpSpPr>
          <p:cNvPr id="249" name="Google Shape;874;p52"/>
          <p:cNvGrpSpPr/>
          <p:nvPr/>
        </p:nvGrpSpPr>
        <p:grpSpPr>
          <a:xfrm>
            <a:off x="3700681" y="1985910"/>
            <a:ext cx="273710" cy="273710"/>
            <a:chOff x="8132539" y="2383339"/>
            <a:chExt cx="385500" cy="385500"/>
          </a:xfrm>
        </p:grpSpPr>
        <p:sp>
          <p:nvSpPr>
            <p:cNvPr id="276" name="Google Shape;875;p52"/>
            <p:cNvSpPr/>
            <p:nvPr/>
          </p:nvSpPr>
          <p:spPr>
            <a:xfrm>
              <a:off x="8132539" y="2383339"/>
              <a:ext cx="385500" cy="385500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277" name="Google Shape;876;p52"/>
            <p:cNvPicPr preferRelativeResize="0"/>
            <p:nvPr/>
          </p:nvPicPr>
          <p:blipFill rotWithShape="1">
            <a:blip r:embed="rId1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99097" y="2449824"/>
              <a:ext cx="252552" cy="252571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250" name="Google Shape;877;p52"/>
          <p:cNvCxnSpPr/>
          <p:nvPr/>
        </p:nvCxnSpPr>
        <p:spPr>
          <a:xfrm>
            <a:off x="3403412" y="2122776"/>
            <a:ext cx="252384" cy="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51" name="Google Shape;878;p52"/>
          <p:cNvSpPr txBox="1"/>
          <p:nvPr/>
        </p:nvSpPr>
        <p:spPr>
          <a:xfrm>
            <a:off x="3974400" y="1918066"/>
            <a:ext cx="1725104" cy="409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Vendas de conteúdo B2B</a:t>
            </a:r>
            <a:endParaRPr sz="800" dirty="0">
              <a:solidFill>
                <a:schemeClr val="lt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7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Notícias frescas e arquivos do legado</a:t>
            </a:r>
            <a:endParaRPr sz="700" dirty="0">
              <a:solidFill>
                <a:schemeClr val="lt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</p:txBody>
      </p:sp>
      <p:pic>
        <p:nvPicPr>
          <p:cNvPr id="252" name="Google Shape;879;p52"/>
          <p:cNvPicPr preferRelativeResize="0"/>
          <p:nvPr/>
        </p:nvPicPr>
        <p:blipFill>
          <a:blip r:embed="rId1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7873" y="4017444"/>
            <a:ext cx="179659" cy="175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880;p52"/>
          <p:cNvPicPr preferRelativeResize="0"/>
          <p:nvPr/>
        </p:nvPicPr>
        <p:blipFill rotWithShape="1">
          <a:blip r:embed="rId1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88029" y="4008360"/>
            <a:ext cx="193229" cy="1932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4" name="Google Shape;881;p52"/>
          <p:cNvGrpSpPr/>
          <p:nvPr/>
        </p:nvGrpSpPr>
        <p:grpSpPr>
          <a:xfrm>
            <a:off x="4896841" y="3469866"/>
            <a:ext cx="364371" cy="364371"/>
            <a:chOff x="6820728" y="2996985"/>
            <a:chExt cx="328500" cy="328500"/>
          </a:xfrm>
        </p:grpSpPr>
        <p:sp>
          <p:nvSpPr>
            <p:cNvPr id="274" name="Google Shape;882;p52"/>
            <p:cNvSpPr/>
            <p:nvPr/>
          </p:nvSpPr>
          <p:spPr>
            <a:xfrm>
              <a:off x="6820728" y="2996985"/>
              <a:ext cx="328500" cy="3285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275" name="Google Shape;883;p52"/>
            <p:cNvPicPr preferRelativeResize="0"/>
            <p:nvPr/>
          </p:nvPicPr>
          <p:blipFill>
            <a:blip r:embed="rId17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6291" y="3049378"/>
              <a:ext cx="217375" cy="22152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5" name="Google Shape;884;p52"/>
          <p:cNvGrpSpPr/>
          <p:nvPr/>
        </p:nvGrpSpPr>
        <p:grpSpPr>
          <a:xfrm>
            <a:off x="4894040" y="2804454"/>
            <a:ext cx="364371" cy="364371"/>
            <a:chOff x="6873303" y="2393060"/>
            <a:chExt cx="328500" cy="328500"/>
          </a:xfrm>
        </p:grpSpPr>
        <p:sp>
          <p:nvSpPr>
            <p:cNvPr id="272" name="Google Shape;885;p52"/>
            <p:cNvSpPr/>
            <p:nvPr/>
          </p:nvSpPr>
          <p:spPr>
            <a:xfrm>
              <a:off x="6873303" y="2393060"/>
              <a:ext cx="328500" cy="3285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273" name="Google Shape;886;p52"/>
            <p:cNvPicPr preferRelativeResize="0"/>
            <p:nvPr/>
          </p:nvPicPr>
          <p:blipFill rotWithShape="1">
            <a:blip r:embed="rId1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11388" y="2463050"/>
              <a:ext cx="252325" cy="1843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0" name="Google Shape;891;p52"/>
          <p:cNvSpPr txBox="1"/>
          <p:nvPr/>
        </p:nvSpPr>
        <p:spPr>
          <a:xfrm>
            <a:off x="5248260" y="3439502"/>
            <a:ext cx="1399828" cy="409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7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Esportes e Entretenimento Clipping/Edição/Arquivamento ao vivo </a:t>
            </a:r>
            <a:endParaRPr sz="700" dirty="0">
              <a:solidFill>
                <a:schemeClr val="lt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sp>
        <p:nvSpPr>
          <p:cNvPr id="261" name="Google Shape;892;p52"/>
          <p:cNvSpPr txBox="1"/>
          <p:nvPr/>
        </p:nvSpPr>
        <p:spPr>
          <a:xfrm>
            <a:off x="5230530" y="2940298"/>
            <a:ext cx="1528769" cy="409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7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Notícias (24 horas por dia, 7 dias por semana e programas de TV)</a:t>
            </a:r>
            <a:endParaRPr sz="700" dirty="0">
              <a:solidFill>
                <a:schemeClr val="lt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7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Edição ao vivo</a:t>
            </a:r>
            <a:br>
              <a:rPr lang="fr" sz="7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fr" sz="7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(Pr + Dalet One Cut)</a:t>
            </a:r>
            <a:endParaRPr sz="700" dirty="0">
              <a:solidFill>
                <a:schemeClr val="lt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</p:txBody>
      </p:sp>
      <p:sp>
        <p:nvSpPr>
          <p:cNvPr id="264" name="Google Shape;897;p52"/>
          <p:cNvSpPr txBox="1"/>
          <p:nvPr/>
        </p:nvSpPr>
        <p:spPr>
          <a:xfrm>
            <a:off x="3461750" y="4011142"/>
            <a:ext cx="659646" cy="187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fr" sz="500" dirty="0">
                <a:solidFill>
                  <a:schemeClr val="accent3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Avid e Adobe</a:t>
            </a:r>
            <a:endParaRPr sz="500" dirty="0">
              <a:solidFill>
                <a:schemeClr val="accent3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fr" sz="500" dirty="0">
                <a:solidFill>
                  <a:schemeClr val="accent3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Estações de trabalho</a:t>
            </a:r>
            <a:endParaRPr sz="1100" i="0" u="none" strike="noStrike" cap="none" dirty="0">
              <a:solidFill>
                <a:schemeClr val="accent3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grpSp>
        <p:nvGrpSpPr>
          <p:cNvPr id="20" name="Agrupar 19"/>
          <p:cNvGrpSpPr/>
          <p:nvPr/>
        </p:nvGrpSpPr>
        <p:grpSpPr>
          <a:xfrm>
            <a:off x="5344667" y="2335585"/>
            <a:ext cx="1096107" cy="484562"/>
            <a:chOff x="5078507" y="2409074"/>
            <a:chExt cx="1096107" cy="484562"/>
          </a:xfrm>
        </p:grpSpPr>
        <p:sp>
          <p:nvSpPr>
            <p:cNvPr id="256" name="Google Shape;887;p52"/>
            <p:cNvSpPr/>
            <p:nvPr/>
          </p:nvSpPr>
          <p:spPr>
            <a:xfrm>
              <a:off x="5078507" y="2409074"/>
              <a:ext cx="1046975" cy="243765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257" name="Google Shape;888;p52"/>
            <p:cNvPicPr preferRelativeResize="0"/>
            <p:nvPr/>
          </p:nvPicPr>
          <p:blipFill>
            <a:blip r:embed="rId19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51227" y="2455403"/>
              <a:ext cx="159901" cy="1558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8" name="Google Shape;889;p52"/>
            <p:cNvPicPr preferRelativeResize="0"/>
            <p:nvPr/>
          </p:nvPicPr>
          <p:blipFill rotWithShape="1">
            <a:blip r:embed="rId20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74072" y="2426561"/>
              <a:ext cx="208794" cy="2087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9" name="Google Shape;890;p52"/>
            <p:cNvPicPr preferRelativeResize="0"/>
            <p:nvPr/>
          </p:nvPicPr>
          <p:blipFill rotWithShape="1">
            <a:blip r:embed="rId21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28678" y="2482701"/>
              <a:ext cx="242575" cy="9654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62" name="Google Shape;893;p52"/>
            <p:cNvGrpSpPr/>
            <p:nvPr/>
          </p:nvGrpSpPr>
          <p:grpSpPr>
            <a:xfrm>
              <a:off x="5321085" y="2700403"/>
              <a:ext cx="193233" cy="193233"/>
              <a:chOff x="6457623" y="2682929"/>
              <a:chExt cx="304800" cy="304800"/>
            </a:xfrm>
          </p:grpSpPr>
          <p:sp>
            <p:nvSpPr>
              <p:cNvPr id="270" name="Google Shape;894;p52"/>
              <p:cNvSpPr/>
              <p:nvPr/>
            </p:nvSpPr>
            <p:spPr>
              <a:xfrm>
                <a:off x="6457623" y="2682929"/>
                <a:ext cx="304800" cy="304800"/>
              </a:xfrm>
              <a:prstGeom prst="roundRect">
                <a:avLst>
                  <a:gd name="adj" fmla="val 16667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Public Sans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271" name="Google Shape;895;p52"/>
              <p:cNvPicPr preferRelativeResize="0"/>
              <p:nvPr/>
            </p:nvPicPr>
            <p:blipFill rotWithShape="1">
              <a:blip r:embed="rId22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510257" y="2735506"/>
                <a:ext cx="199718" cy="19973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63" name="Google Shape;896;p52" descr="AWS Monitoring | Datadog"/>
            <p:cNvPicPr preferRelativeResize="0"/>
            <p:nvPr/>
          </p:nvPicPr>
          <p:blipFill rotWithShape="1">
            <a:blip r:embed="rId2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140583" y="2454573"/>
              <a:ext cx="147695" cy="15275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5" name="Google Shape;898;p52"/>
            <p:cNvSpPr txBox="1"/>
            <p:nvPr/>
          </p:nvSpPr>
          <p:spPr>
            <a:xfrm>
              <a:off x="5514968" y="2703151"/>
              <a:ext cx="659646" cy="1877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fr" sz="500" dirty="0">
                  <a:solidFill>
                    <a:schemeClr val="accent4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Editores</a:t>
              </a:r>
              <a:br>
                <a:rPr lang="fr" sz="500" dirty="0">
                  <a:solidFill>
                    <a:schemeClr val="accent4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</a:br>
              <a:r>
                <a:rPr lang="fr" sz="500" dirty="0">
                  <a:solidFill>
                    <a:schemeClr val="accent4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de redação</a:t>
              </a:r>
              <a:endParaRPr sz="1100" i="0" u="none" strike="noStrike" cap="none" dirty="0">
                <a:solidFill>
                  <a:schemeClr val="accent4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</p:grpSp>
      <p:grpSp>
        <p:nvGrpSpPr>
          <p:cNvPr id="266" name="Google Shape;899;p52"/>
          <p:cNvGrpSpPr/>
          <p:nvPr/>
        </p:nvGrpSpPr>
        <p:grpSpPr>
          <a:xfrm>
            <a:off x="3225562" y="2442361"/>
            <a:ext cx="213832" cy="213832"/>
            <a:chOff x="1126550" y="3994572"/>
            <a:chExt cx="385500" cy="385500"/>
          </a:xfrm>
        </p:grpSpPr>
        <p:sp>
          <p:nvSpPr>
            <p:cNvPr id="268" name="Google Shape;900;p52"/>
            <p:cNvSpPr/>
            <p:nvPr/>
          </p:nvSpPr>
          <p:spPr>
            <a:xfrm>
              <a:off x="1126550" y="3994572"/>
              <a:ext cx="385500" cy="385500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269" name="Google Shape;901;p52"/>
            <p:cNvPicPr preferRelativeResize="0"/>
            <p:nvPr/>
          </p:nvPicPr>
          <p:blipFill rotWithShape="1">
            <a:blip r:embed="rId2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93108" y="4061058"/>
              <a:ext cx="252552" cy="25257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7" name="Google Shape;902;p52"/>
          <p:cNvSpPr txBox="1"/>
          <p:nvPr/>
        </p:nvSpPr>
        <p:spPr>
          <a:xfrm>
            <a:off x="3411401" y="2468309"/>
            <a:ext cx="659646" cy="187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fr" sz="500" dirty="0">
                <a:solidFill>
                  <a:schemeClr val="accent3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Gerentes de mídia</a:t>
            </a:r>
            <a:endParaRPr sz="1100" i="0" u="none" strike="noStrike" cap="none" dirty="0">
              <a:solidFill>
                <a:schemeClr val="accent3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sp>
        <p:nvSpPr>
          <p:cNvPr id="295" name="Google Shape;464;p39"/>
          <p:cNvSpPr txBox="1">
            <a:spLocks/>
          </p:cNvSpPr>
          <p:nvPr/>
        </p:nvSpPr>
        <p:spPr>
          <a:xfrm>
            <a:off x="131939" y="4835863"/>
            <a:ext cx="416701" cy="15516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  <a:t>TF1</a:t>
            </a:r>
          </a:p>
        </p:txBody>
      </p:sp>
      <p:cxnSp>
        <p:nvCxnSpPr>
          <p:cNvPr id="296" name="Conector reto 295"/>
          <p:cNvCxnSpPr/>
          <p:nvPr/>
        </p:nvCxnSpPr>
        <p:spPr>
          <a:xfrm>
            <a:off x="-171308" y="4991023"/>
            <a:ext cx="621358" cy="0"/>
          </a:xfrm>
          <a:prstGeom prst="line">
            <a:avLst/>
          </a:prstGeom>
          <a:ln>
            <a:solidFill>
              <a:srgbClr val="6B459C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7" name="Google Shape;829;p52"/>
          <p:cNvPicPr preferRelativeResize="0">
            <a:picLocks/>
          </p:cNvPicPr>
          <p:nvPr/>
        </p:nvPicPr>
        <p:blipFill>
          <a:blip r:embed="rId2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710" y="1389592"/>
            <a:ext cx="766261" cy="279720"/>
          </a:xfrm>
          <a:prstGeom prst="rect">
            <a:avLst/>
          </a:prstGeom>
        </p:spPr>
      </p:pic>
      <p:cxnSp>
        <p:nvCxnSpPr>
          <p:cNvPr id="299" name="Google Shape;872;p52"/>
          <p:cNvCxnSpPr/>
          <p:nvPr/>
        </p:nvCxnSpPr>
        <p:spPr>
          <a:xfrm>
            <a:off x="4252294" y="3644210"/>
            <a:ext cx="566486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32" name="Conector reto 31"/>
          <p:cNvCxnSpPr/>
          <p:nvPr/>
        </p:nvCxnSpPr>
        <p:spPr>
          <a:xfrm>
            <a:off x="4252294" y="2984313"/>
            <a:ext cx="0" cy="659897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0" name="Google Shape;821;p52"/>
          <p:cNvSpPr txBox="1">
            <a:spLocks/>
          </p:cNvSpPr>
          <p:nvPr/>
        </p:nvSpPr>
        <p:spPr>
          <a:xfrm>
            <a:off x="7244606" y="909112"/>
            <a:ext cx="1622400" cy="74558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200" b="1" dirty="0">
                <a:solidFill>
                  <a:schemeClr val="bg1"/>
                </a:solidFill>
                <a:latin typeface="Asap" panose="02000503040000090004" pitchFamily="2" charset="0"/>
              </a:rPr>
              <a:t>15.000 HORAS</a:t>
            </a:r>
          </a:p>
          <a:p>
            <a:pPr>
              <a:buClr>
                <a:schemeClr val="dk1"/>
              </a:buClr>
              <a:buSzPts val="1100"/>
            </a:pP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de conteúdo </a:t>
            </a:r>
            <a:r>
              <a:rPr lang="pt-BR" sz="1000" dirty="0" err="1">
                <a:solidFill>
                  <a:schemeClr val="bg1"/>
                </a:solidFill>
                <a:latin typeface="Asap" panose="02000503040000090004" pitchFamily="2" charset="0"/>
              </a:rPr>
              <a:t>autoindexado</a:t>
            </a:r>
            <a:endParaRPr lang="pt-BR" sz="10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altamente disponível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a qualquer momento</a:t>
            </a:r>
          </a:p>
        </p:txBody>
      </p:sp>
      <p:pic>
        <p:nvPicPr>
          <p:cNvPr id="2" name="Google Shape;18;p3">
            <a:extLst>
              <a:ext uri="{FF2B5EF4-FFF2-40B4-BE49-F238E27FC236}">
                <a16:creationId xmlns:a16="http://schemas.microsoft.com/office/drawing/2014/main" id="{4883B047-7C8B-790D-0F02-EEDDD8DA5089}"/>
              </a:ext>
            </a:extLst>
          </p:cNvPr>
          <p:cNvPicPr preferRelativeResize="0"/>
          <p:nvPr/>
        </p:nvPicPr>
        <p:blipFill rotWithShape="1">
          <a:blip r:embed="rId2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 descr="Uma imagem contendo desenho&#10;&#10;Descrição gerada automaticamente">
            <a:extLst>
              <a:ext uri="{FF2B5EF4-FFF2-40B4-BE49-F238E27FC236}">
                <a16:creationId xmlns:a16="http://schemas.microsoft.com/office/drawing/2014/main" id="{490A4207-F742-DBCA-A0CC-EFECD72A3C77}"/>
              </a:ext>
            </a:extLst>
          </p:cNvPr>
          <p:cNvPicPr>
            <a:picLocks noChangeAspect="1"/>
          </p:cNvPicPr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759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m 40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2377" y="4355488"/>
            <a:ext cx="953978" cy="1207067"/>
          </a:xfrm>
          <a:prstGeom prst="rect">
            <a:avLst/>
          </a:prstGeom>
        </p:spPr>
      </p:pic>
      <p:pic>
        <p:nvPicPr>
          <p:cNvPr id="33" name="Imagem 3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1779" y="177542"/>
            <a:ext cx="761130" cy="791750"/>
          </a:xfrm>
          <a:prstGeom prst="rect">
            <a:avLst/>
          </a:prstGeom>
        </p:spPr>
      </p:pic>
      <p:pic>
        <p:nvPicPr>
          <p:cNvPr id="40" name="Imagem 39" descr="Forma, Seta&#10;&#10;Descrição gerada automaticamente">
            <a:extLst>
              <a:ext uri="{FF2B5EF4-FFF2-40B4-BE49-F238E27FC236}">
                <a16:creationId xmlns:a16="http://schemas.microsoft.com/office/drawing/2014/main" id="{BE10C52D-B406-4592-E1F9-3D745114E9C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68662" y="4237604"/>
            <a:ext cx="676014" cy="721418"/>
          </a:xfrm>
          <a:prstGeom prst="rect">
            <a:avLst/>
          </a:prstGeom>
        </p:spPr>
      </p:pic>
      <p:sp>
        <p:nvSpPr>
          <p:cNvPr id="42" name="Google Shape;472;p40"/>
          <p:cNvSpPr txBox="1">
            <a:spLocks/>
          </p:cNvSpPr>
          <p:nvPr/>
        </p:nvSpPr>
        <p:spPr>
          <a:xfrm>
            <a:off x="220710" y="377930"/>
            <a:ext cx="5597119" cy="984291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100"/>
            </a:pPr>
            <a:r>
              <a:rPr lang="pt-BR" sz="2800" b="1" dirty="0">
                <a:solidFill>
                  <a:srgbClr val="6B459C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RESULTADOS DO PROJETO</a:t>
            </a:r>
            <a:br>
              <a:rPr lang="pt-BR" sz="2800" b="1" dirty="0">
                <a:solidFill>
                  <a:srgbClr val="6B459C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</a:br>
            <a:r>
              <a:rPr lang="pt-BR" sz="2800" b="1" dirty="0">
                <a:solidFill>
                  <a:srgbClr val="6B459C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MÉTRICAS DE SUCESSO</a:t>
            </a:r>
          </a:p>
        </p:txBody>
      </p:sp>
      <p:cxnSp>
        <p:nvCxnSpPr>
          <p:cNvPr id="45" name="Conector reto 44"/>
          <p:cNvCxnSpPr/>
          <p:nvPr/>
        </p:nvCxnSpPr>
        <p:spPr>
          <a:xfrm>
            <a:off x="-5856" y="1432789"/>
            <a:ext cx="4505883" cy="0"/>
          </a:xfrm>
          <a:prstGeom prst="line">
            <a:avLst/>
          </a:prstGeom>
          <a:ln w="19050"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Imagem 92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89" y="2620029"/>
            <a:ext cx="959319" cy="1023748"/>
          </a:xfrm>
          <a:prstGeom prst="rect">
            <a:avLst/>
          </a:prstGeom>
        </p:spPr>
      </p:pic>
      <p:sp>
        <p:nvSpPr>
          <p:cNvPr id="60" name="Google Shape;464;p39"/>
          <p:cNvSpPr txBox="1">
            <a:spLocks/>
          </p:cNvSpPr>
          <p:nvPr/>
        </p:nvSpPr>
        <p:spPr>
          <a:xfrm>
            <a:off x="131939" y="4835863"/>
            <a:ext cx="416701" cy="15516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  <a:t>TF1</a:t>
            </a:r>
          </a:p>
        </p:txBody>
      </p:sp>
      <p:cxnSp>
        <p:nvCxnSpPr>
          <p:cNvPr id="61" name="Conector reto 60"/>
          <p:cNvCxnSpPr/>
          <p:nvPr/>
        </p:nvCxnSpPr>
        <p:spPr>
          <a:xfrm>
            <a:off x="-171308" y="4991023"/>
            <a:ext cx="621358" cy="0"/>
          </a:xfrm>
          <a:prstGeom prst="line">
            <a:avLst/>
          </a:prstGeom>
          <a:ln>
            <a:solidFill>
              <a:srgbClr val="6B459C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6" name="Imagem 135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87846" y="-221778"/>
            <a:ext cx="959319" cy="1023748"/>
          </a:xfrm>
          <a:prstGeom prst="rect">
            <a:avLst/>
          </a:prstGeom>
        </p:spPr>
      </p:pic>
      <p:pic>
        <p:nvPicPr>
          <p:cNvPr id="62" name="Google Shape;909;p53"/>
          <p:cNvPicPr preferRelativeResize="0">
            <a:picLocks/>
          </p:cNvPicPr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6915" y="2172197"/>
            <a:ext cx="3627347" cy="1919412"/>
          </a:xfrm>
          <a:prstGeom prst="roundRect">
            <a:avLst>
              <a:gd name="adj" fmla="val 3423"/>
            </a:avLst>
          </a:prstGeom>
          <a:noFill/>
          <a:ln>
            <a:noFill/>
          </a:ln>
        </p:spPr>
      </p:pic>
      <p:sp>
        <p:nvSpPr>
          <p:cNvPr id="65" name="Google Shape;911;p53"/>
          <p:cNvSpPr txBox="1"/>
          <p:nvPr/>
        </p:nvSpPr>
        <p:spPr>
          <a:xfrm>
            <a:off x="4990093" y="975433"/>
            <a:ext cx="3969604" cy="4007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Maior reatividade usando o envio de arquivos crescentes para a Dalet:</a:t>
            </a:r>
            <a:b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</a:b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os editores podem começar a recortar seus ativos ao vivo alguns segundos depois que o DMNG iniciar a transmissão</a:t>
            </a:r>
            <a:endParaRPr sz="800" dirty="0">
              <a:solidFill>
                <a:schemeClr val="lt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 dirty="0">
              <a:solidFill>
                <a:schemeClr val="lt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Redução dos custos do servidor de transcodificação local:</a:t>
            </a: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 100% do AVC Intra 50 sendo  feito na nuvem, o custo dos servidores de transcodificação locais dos streamhubs  é próxima de zero. </a:t>
            </a:r>
            <a:endParaRPr sz="800" dirty="0">
              <a:solidFill>
                <a:schemeClr val="lt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 dirty="0">
              <a:solidFill>
                <a:schemeClr val="lt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Quantidade ilimitada de entradas:</a:t>
            </a: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 Durante eventos especiais, como</a:t>
            </a:r>
            <a:b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as eleições gerais, aproveitando a capacidade de computação em nuvem do Moments Lab para contornar a limitação de saída SDI padrão. </a:t>
            </a:r>
            <a:b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limitação de saída SDI padrão</a:t>
            </a:r>
            <a:endParaRPr sz="800" dirty="0">
              <a:solidFill>
                <a:schemeClr val="lt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 dirty="0">
              <a:solidFill>
                <a:schemeClr val="lt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Conteúdo valorizado por meio da indexação cognitiva e do uso</a:t>
            </a:r>
            <a:b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</a:b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de localizadores Dalet</a:t>
            </a: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: </a:t>
            </a:r>
            <a:b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Com a ativação da indexação cognitiva, o trabalho pesado é feito</a:t>
            </a:r>
            <a:b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para ajudar o arquivista a aumentar a reutilização e </a:t>
            </a: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a investigação</a:t>
            </a:r>
            <a:b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</a:b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do conteúdo</a:t>
            </a:r>
            <a:endParaRPr sz="800" dirty="0">
              <a:solidFill>
                <a:schemeClr val="lt1"/>
              </a:solidFill>
              <a:latin typeface="Asap" panose="02000503040000090004" pitchFamily="2" charset="0"/>
              <a:ea typeface="Public Sans Medium"/>
              <a:cs typeface="Public Sans Medium"/>
              <a:sym typeface="Public Sans Medium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 dirty="0">
              <a:solidFill>
                <a:schemeClr val="lt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Autonomia dos jornalistas de campo </a:t>
            </a: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ao gravar em campo </a:t>
            </a:r>
            <a:b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(Programação automática ao vivo)</a:t>
            </a:r>
            <a:endParaRPr sz="800" dirty="0">
              <a:solidFill>
                <a:schemeClr val="lt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 dirty="0">
              <a:solidFill>
                <a:schemeClr val="lt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Grave </a:t>
            </a: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somente vídeos ao vivo que valham a pena </a:t>
            </a: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graças ao Native Live Feed Sync (Somente transmissões ativas são gravadas)</a:t>
            </a:r>
            <a:endParaRPr sz="800" dirty="0">
              <a:solidFill>
                <a:schemeClr val="lt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 dirty="0">
              <a:solidFill>
                <a:schemeClr val="lt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Novos rendimentos:</a:t>
            </a: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 Novos destaques podem ser enviados ao mercado rapidamente usando o Nexus do Moments Lab imediatamente</a:t>
            </a:r>
            <a:endParaRPr sz="800" dirty="0">
              <a:solidFill>
                <a:schemeClr val="lt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</p:txBody>
      </p:sp>
      <p:pic>
        <p:nvPicPr>
          <p:cNvPr id="66" name="Google Shape;829;p52"/>
          <p:cNvPicPr preferRelativeResize="0">
            <a:picLocks/>
          </p:cNvPicPr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289" y="1624003"/>
            <a:ext cx="766261" cy="279720"/>
          </a:xfrm>
          <a:prstGeom prst="rect">
            <a:avLst/>
          </a:prstGeom>
        </p:spPr>
      </p:pic>
      <p:grpSp>
        <p:nvGrpSpPr>
          <p:cNvPr id="70" name="Agrupar 69"/>
          <p:cNvGrpSpPr/>
          <p:nvPr/>
        </p:nvGrpSpPr>
        <p:grpSpPr>
          <a:xfrm>
            <a:off x="5171632" y="1010906"/>
            <a:ext cx="303198" cy="363751"/>
            <a:chOff x="5220034" y="-424808"/>
            <a:chExt cx="1340170" cy="1625085"/>
          </a:xfrm>
        </p:grpSpPr>
        <p:pic>
          <p:nvPicPr>
            <p:cNvPr id="71" name="Imagem 70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72" name="Imagem 71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73" name="Agrupar 72"/>
          <p:cNvGrpSpPr/>
          <p:nvPr/>
        </p:nvGrpSpPr>
        <p:grpSpPr>
          <a:xfrm>
            <a:off x="5171632" y="1561992"/>
            <a:ext cx="303198" cy="363751"/>
            <a:chOff x="5220034" y="-424808"/>
            <a:chExt cx="1340170" cy="1625085"/>
          </a:xfrm>
        </p:grpSpPr>
        <p:pic>
          <p:nvPicPr>
            <p:cNvPr id="75" name="Imagem 74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76" name="Imagem 75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77" name="Agrupar 76"/>
          <p:cNvGrpSpPr/>
          <p:nvPr/>
        </p:nvGrpSpPr>
        <p:grpSpPr>
          <a:xfrm>
            <a:off x="5171632" y="2131848"/>
            <a:ext cx="303198" cy="363751"/>
            <a:chOff x="5220034" y="-424808"/>
            <a:chExt cx="1340170" cy="1625085"/>
          </a:xfrm>
        </p:grpSpPr>
        <p:pic>
          <p:nvPicPr>
            <p:cNvPr id="78" name="Imagem 77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79" name="Imagem 78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80" name="Agrupar 79"/>
          <p:cNvGrpSpPr/>
          <p:nvPr/>
        </p:nvGrpSpPr>
        <p:grpSpPr>
          <a:xfrm>
            <a:off x="5171632" y="2832765"/>
            <a:ext cx="303198" cy="363751"/>
            <a:chOff x="5220034" y="-424808"/>
            <a:chExt cx="1340170" cy="1625085"/>
          </a:xfrm>
        </p:grpSpPr>
        <p:pic>
          <p:nvPicPr>
            <p:cNvPr id="81" name="Imagem 80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82" name="Imagem 81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86" name="Agrupar 85"/>
          <p:cNvGrpSpPr/>
          <p:nvPr/>
        </p:nvGrpSpPr>
        <p:grpSpPr>
          <a:xfrm>
            <a:off x="5171632" y="3660349"/>
            <a:ext cx="303198" cy="363751"/>
            <a:chOff x="5220034" y="-424808"/>
            <a:chExt cx="1340170" cy="1625085"/>
          </a:xfrm>
        </p:grpSpPr>
        <p:pic>
          <p:nvPicPr>
            <p:cNvPr id="87" name="Imagem 86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88" name="Imagem 87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89" name="Agrupar 88"/>
          <p:cNvGrpSpPr/>
          <p:nvPr/>
        </p:nvGrpSpPr>
        <p:grpSpPr>
          <a:xfrm>
            <a:off x="5171632" y="4091609"/>
            <a:ext cx="303198" cy="363751"/>
            <a:chOff x="5220034" y="-424808"/>
            <a:chExt cx="1340170" cy="1625085"/>
          </a:xfrm>
        </p:grpSpPr>
        <p:pic>
          <p:nvPicPr>
            <p:cNvPr id="90" name="Imagem 89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91" name="Imagem 90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92" name="Agrupar 91"/>
          <p:cNvGrpSpPr/>
          <p:nvPr/>
        </p:nvGrpSpPr>
        <p:grpSpPr>
          <a:xfrm>
            <a:off x="5171632" y="4507198"/>
            <a:ext cx="303198" cy="363751"/>
            <a:chOff x="5220034" y="-424808"/>
            <a:chExt cx="1340170" cy="1625085"/>
          </a:xfrm>
        </p:grpSpPr>
        <p:pic>
          <p:nvPicPr>
            <p:cNvPr id="133" name="Imagem 132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134" name="Imagem 133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pic>
        <p:nvPicPr>
          <p:cNvPr id="2" name="Google Shape;18;p3">
            <a:extLst>
              <a:ext uri="{FF2B5EF4-FFF2-40B4-BE49-F238E27FC236}">
                <a16:creationId xmlns:a16="http://schemas.microsoft.com/office/drawing/2014/main" id="{8BC733E5-B96C-EC0D-20AB-A0216040214E}"/>
              </a:ext>
            </a:extLst>
          </p:cNvPr>
          <p:cNvPicPr preferRelativeResize="0"/>
          <p:nvPr/>
        </p:nvPicPr>
        <p:blipFill rotWithShape="1"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 descr="Uma imagem contendo desenho&#10;&#10;Descrição gerada automaticamente">
            <a:extLst>
              <a:ext uri="{FF2B5EF4-FFF2-40B4-BE49-F238E27FC236}">
                <a16:creationId xmlns:a16="http://schemas.microsoft.com/office/drawing/2014/main" id="{F654BFAB-49B4-22B7-6D7C-014295E8ABB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4941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4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032966"/>
            <a:ext cx="9144000" cy="3110533"/>
          </a:xfrm>
          <a:prstGeom prst="rect">
            <a:avLst/>
          </a:prstGeom>
          <a:solidFill>
            <a:srgbClr val="092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464;p39"/>
          <p:cNvSpPr txBox="1">
            <a:spLocks/>
          </p:cNvSpPr>
          <p:nvPr/>
        </p:nvSpPr>
        <p:spPr>
          <a:xfrm>
            <a:off x="131940" y="4835863"/>
            <a:ext cx="282696" cy="15516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/>
                </a:solidFill>
                <a:latin typeface="Asap" panose="02000503040000090004" pitchFamily="2" charset="0"/>
              </a:rPr>
              <a:t>ASBU</a:t>
            </a:r>
          </a:p>
        </p:txBody>
      </p:sp>
      <p:cxnSp>
        <p:nvCxnSpPr>
          <p:cNvPr id="43" name="Conector reto 42"/>
          <p:cNvCxnSpPr/>
          <p:nvPr/>
        </p:nvCxnSpPr>
        <p:spPr>
          <a:xfrm>
            <a:off x="-125128" y="4991023"/>
            <a:ext cx="658148" cy="0"/>
          </a:xfrm>
          <a:prstGeom prst="line">
            <a:avLst/>
          </a:prstGeom>
          <a:ln>
            <a:solidFill>
              <a:srgbClr val="6B459C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Agrupar 8"/>
          <p:cNvGrpSpPr/>
          <p:nvPr/>
        </p:nvGrpSpPr>
        <p:grpSpPr>
          <a:xfrm>
            <a:off x="3368705" y="69915"/>
            <a:ext cx="1453896" cy="1672245"/>
            <a:chOff x="5600442" y="-432511"/>
            <a:chExt cx="1673694" cy="1925052"/>
          </a:xfrm>
        </p:grpSpPr>
        <p:pic>
          <p:nvPicPr>
            <p:cNvPr id="69" name="Imagem 68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75" name="Imagem 74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03854" y="-97741"/>
              <a:ext cx="1370282" cy="1590282"/>
            </a:xfrm>
            <a:prstGeom prst="rect">
              <a:avLst/>
            </a:prstGeom>
          </p:spPr>
        </p:pic>
      </p:grpSp>
      <p:pic>
        <p:nvPicPr>
          <p:cNvPr id="33" name="Imagem 3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5500" y="2787480"/>
            <a:ext cx="728336" cy="757637"/>
          </a:xfrm>
          <a:prstGeom prst="rect">
            <a:avLst/>
          </a:prstGeom>
        </p:spPr>
      </p:pic>
      <p:pic>
        <p:nvPicPr>
          <p:cNvPr id="44" name="Imagem 43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2981" y="3003600"/>
            <a:ext cx="737028" cy="786528"/>
          </a:xfrm>
          <a:prstGeom prst="rect">
            <a:avLst/>
          </a:prstGeom>
        </p:spPr>
      </p:pic>
      <p:sp>
        <p:nvSpPr>
          <p:cNvPr id="18" name="Google Shape;577;p45"/>
          <p:cNvSpPr txBox="1">
            <a:spLocks/>
          </p:cNvSpPr>
          <p:nvPr/>
        </p:nvSpPr>
        <p:spPr>
          <a:xfrm>
            <a:off x="389465" y="1377410"/>
            <a:ext cx="3054577" cy="5167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en-US" sz="3600" b="1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SOBRE A ASBU</a:t>
            </a:r>
          </a:p>
        </p:txBody>
      </p:sp>
      <p:pic>
        <p:nvPicPr>
          <p:cNvPr id="17" name="Google Shape;928;p54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" r="109"/>
          <a:stretch/>
        </p:blipFill>
        <p:spPr>
          <a:xfrm>
            <a:off x="389465" y="2387099"/>
            <a:ext cx="1058496" cy="382751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21" name="Google Shape;929;p54"/>
          <p:cNvPicPr preferRelativeResize="0">
            <a:picLocks/>
          </p:cNvPicPr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32991" y="834854"/>
            <a:ext cx="3866948" cy="4121193"/>
          </a:xfrm>
          <a:prstGeom prst="rect">
            <a:avLst/>
          </a:prstGeom>
        </p:spPr>
      </p:pic>
      <p:cxnSp>
        <p:nvCxnSpPr>
          <p:cNvPr id="22" name="Conector reto 21"/>
          <p:cNvCxnSpPr/>
          <p:nvPr/>
        </p:nvCxnSpPr>
        <p:spPr>
          <a:xfrm>
            <a:off x="-450781" y="1930180"/>
            <a:ext cx="3797485" cy="0"/>
          </a:xfrm>
          <a:prstGeom prst="line">
            <a:avLst/>
          </a:prstGeom>
          <a:ln w="19050">
            <a:solidFill>
              <a:srgbClr val="0922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Google Shape;927;p54"/>
          <p:cNvSpPr txBox="1">
            <a:spLocks/>
          </p:cNvSpPr>
          <p:nvPr/>
        </p:nvSpPr>
        <p:spPr>
          <a:xfrm>
            <a:off x="389465" y="3003600"/>
            <a:ext cx="3666240" cy="151826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A ASBU (Rede de Radiodifusão dos Estados Árabes)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é  uma organização profissional com o objetivo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de fortalecer os laços e promover a cooperação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entre as emissoras dos Estados Árabes para melhorar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a produção e o desenvolvimento de conteúdo.</a:t>
            </a:r>
          </a:p>
          <a:p>
            <a:pPr>
              <a:buClr>
                <a:schemeClr val="dk1"/>
              </a:buClr>
              <a:buSzPts val="1100"/>
            </a:pPr>
            <a:endParaRPr lang="pt-BR" sz="1000" dirty="0">
              <a:solidFill>
                <a:schemeClr val="bg1"/>
              </a:solidFill>
              <a:latin typeface="Asap" panose="02000503040000090004" pitchFamily="2" charset="0"/>
              <a:ea typeface="Public Sans Medium"/>
              <a:cs typeface="Public Sans Medium"/>
              <a:sym typeface="Public Sans Medium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A ASBU 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tem 22 membros ativos, incluindo a Jordan Radio &amp; </a:t>
            </a:r>
            <a:r>
              <a:rPr lang="pt-BR" sz="1000" dirty="0" err="1">
                <a:solidFill>
                  <a:schemeClr val="bg1"/>
                </a:solidFill>
                <a:latin typeface="Asap" panose="02000503040000090004" pitchFamily="2" charset="0"/>
              </a:rPr>
              <a:t>Television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Asap" panose="02000503040000090004" pitchFamily="2" charset="0"/>
              </a:rPr>
              <a:t>Company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, a </a:t>
            </a:r>
            <a:r>
              <a:rPr lang="pt-BR" sz="1000" dirty="0" err="1">
                <a:solidFill>
                  <a:schemeClr val="bg1"/>
                </a:solidFill>
                <a:latin typeface="Asap" panose="02000503040000090004" pitchFamily="2" charset="0"/>
              </a:rPr>
              <a:t>Iraqi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 Media Network, a </a:t>
            </a:r>
            <a:r>
              <a:rPr lang="pt-BR" sz="1000" dirty="0" err="1">
                <a:solidFill>
                  <a:schemeClr val="bg1"/>
                </a:solidFill>
                <a:latin typeface="Asap" panose="02000503040000090004" pitchFamily="2" charset="0"/>
              </a:rPr>
              <a:t>Télévision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Asap" panose="02000503040000090004" pitchFamily="2" charset="0"/>
              </a:rPr>
              <a:t>Tunisienne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, a Kuwait </a:t>
            </a:r>
            <a:r>
              <a:rPr lang="pt-BR" sz="1000" dirty="0" err="1">
                <a:solidFill>
                  <a:schemeClr val="bg1"/>
                </a:solidFill>
                <a:latin typeface="Asap" panose="02000503040000090004" pitchFamily="2" charset="0"/>
              </a:rPr>
              <a:t>Television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, a Abu Dhabi Media e outras. </a:t>
            </a:r>
          </a:p>
          <a:p>
            <a:pPr>
              <a:buClr>
                <a:schemeClr val="dk1"/>
              </a:buClr>
              <a:buSzPts val="1100"/>
            </a:pPr>
            <a:endParaRPr lang="pt-BR" sz="10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endParaRPr lang="pt-BR" sz="10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endParaRPr lang="pt-BR" sz="10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endParaRPr lang="pt-BR" sz="10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endParaRPr lang="pt-BR" sz="10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pic>
        <p:nvPicPr>
          <p:cNvPr id="5" name="Google Shape;18;p3">
            <a:extLst>
              <a:ext uri="{FF2B5EF4-FFF2-40B4-BE49-F238E27FC236}">
                <a16:creationId xmlns:a16="http://schemas.microsoft.com/office/drawing/2014/main" id="{F1B6D3BD-9B25-2EC7-07F6-3149375991BD}"/>
              </a:ext>
            </a:extLst>
          </p:cNvPr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desenho&#10;&#10;Descrição gerada automaticamente">
            <a:extLst>
              <a:ext uri="{FF2B5EF4-FFF2-40B4-BE49-F238E27FC236}">
                <a16:creationId xmlns:a16="http://schemas.microsoft.com/office/drawing/2014/main" id="{E1BBF6F1-A398-DA20-6EF0-E8384619F96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742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4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tângulo 53"/>
          <p:cNvSpPr/>
          <p:nvPr/>
        </p:nvSpPr>
        <p:spPr>
          <a:xfrm>
            <a:off x="4500027" y="1699317"/>
            <a:ext cx="3925857" cy="2728165"/>
          </a:xfrm>
          <a:prstGeom prst="rect">
            <a:avLst/>
          </a:prstGeom>
          <a:solidFill>
            <a:srgbClr val="09223E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tângulo 52"/>
          <p:cNvSpPr/>
          <p:nvPr/>
        </p:nvSpPr>
        <p:spPr>
          <a:xfrm>
            <a:off x="526313" y="1701621"/>
            <a:ext cx="3924393" cy="2728165"/>
          </a:xfrm>
          <a:prstGeom prst="rect">
            <a:avLst/>
          </a:prstGeom>
          <a:solidFill>
            <a:srgbClr val="092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Imagem 73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0708" y="4263328"/>
            <a:ext cx="959319" cy="1023748"/>
          </a:xfrm>
          <a:prstGeom prst="rect">
            <a:avLst/>
          </a:prstGeom>
        </p:spPr>
      </p:pic>
      <p:grpSp>
        <p:nvGrpSpPr>
          <p:cNvPr id="37" name="Agrupar 36"/>
          <p:cNvGrpSpPr/>
          <p:nvPr/>
        </p:nvGrpSpPr>
        <p:grpSpPr>
          <a:xfrm>
            <a:off x="5760801" y="362899"/>
            <a:ext cx="825655" cy="949654"/>
            <a:chOff x="5600442" y="-432511"/>
            <a:chExt cx="1673694" cy="1925052"/>
          </a:xfrm>
        </p:grpSpPr>
        <p:pic>
          <p:nvPicPr>
            <p:cNvPr id="38" name="Imagem 37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39" name="Imagem 38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03854" y="-97741"/>
              <a:ext cx="1370282" cy="1590282"/>
            </a:xfrm>
            <a:prstGeom prst="rect">
              <a:avLst/>
            </a:prstGeom>
          </p:spPr>
        </p:pic>
      </p:grpSp>
      <p:pic>
        <p:nvPicPr>
          <p:cNvPr id="40" name="Imagem 39" descr="Forma, Seta&#10;&#10;Descrição gerada automaticamente">
            <a:extLst>
              <a:ext uri="{FF2B5EF4-FFF2-40B4-BE49-F238E27FC236}">
                <a16:creationId xmlns:a16="http://schemas.microsoft.com/office/drawing/2014/main" id="{BE10C52D-B406-4592-E1F9-3D745114E9C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55903" y="4041837"/>
            <a:ext cx="676014" cy="721418"/>
          </a:xfrm>
          <a:prstGeom prst="rect">
            <a:avLst/>
          </a:prstGeom>
        </p:spPr>
      </p:pic>
      <p:cxnSp>
        <p:nvCxnSpPr>
          <p:cNvPr id="45" name="Conector reto 44"/>
          <p:cNvCxnSpPr/>
          <p:nvPr/>
        </p:nvCxnSpPr>
        <p:spPr>
          <a:xfrm>
            <a:off x="-5856" y="1215981"/>
            <a:ext cx="4212096" cy="0"/>
          </a:xfrm>
          <a:prstGeom prst="line">
            <a:avLst/>
          </a:prstGeom>
          <a:ln w="19050">
            <a:solidFill>
              <a:srgbClr val="0922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Google Shape;441;p39"/>
          <p:cNvSpPr txBox="1"/>
          <p:nvPr/>
        </p:nvSpPr>
        <p:spPr>
          <a:xfrm>
            <a:off x="220710" y="1168745"/>
            <a:ext cx="4229996" cy="415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600" dirty="0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</a:rPr>
              <a:t>Sala de Imprensa e Distribuição da Nuvem</a:t>
            </a:r>
          </a:p>
        </p:txBody>
      </p:sp>
      <p:sp>
        <p:nvSpPr>
          <p:cNvPr id="49" name="Google Shape;607;p47"/>
          <p:cNvSpPr txBox="1">
            <a:spLocks/>
          </p:cNvSpPr>
          <p:nvPr/>
        </p:nvSpPr>
        <p:spPr>
          <a:xfrm>
            <a:off x="4690105" y="1772308"/>
            <a:ext cx="3545700" cy="2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ct val="110000"/>
            </a:pPr>
            <a:r>
              <a:rPr lang="en-US" sz="1000" b="1" dirty="0">
                <a:solidFill>
                  <a:schemeClr val="bg1"/>
                </a:solidFill>
                <a:latin typeface="Asap" panose="02000503040000090004" pitchFamily="2" charset="0"/>
              </a:rPr>
              <a:t>SOLUÇÃO E ARQUITETURA PROPOSTAS</a:t>
            </a:r>
          </a:p>
          <a:p>
            <a:endParaRPr lang="en-US" sz="1000" b="1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sp>
        <p:nvSpPr>
          <p:cNvPr id="51" name="Google Shape;611;p47"/>
          <p:cNvSpPr txBox="1">
            <a:spLocks/>
          </p:cNvSpPr>
          <p:nvPr/>
        </p:nvSpPr>
        <p:spPr>
          <a:xfrm>
            <a:off x="747022" y="1772308"/>
            <a:ext cx="3545700" cy="2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ct val="110000"/>
            </a:pPr>
            <a:r>
              <a:rPr lang="en-US" sz="1000" b="1" dirty="0">
                <a:solidFill>
                  <a:schemeClr val="bg1"/>
                </a:solidFill>
                <a:latin typeface="Asap" panose="02000503040000090004" pitchFamily="2" charset="0"/>
              </a:rPr>
              <a:t>DECLARAÇÃO/DEFINIÇÃO DO PROBLEMA</a:t>
            </a:r>
          </a:p>
          <a:p>
            <a:pPr>
              <a:buClr>
                <a:schemeClr val="dk1"/>
              </a:buClr>
              <a:buSzPct val="110000"/>
            </a:pPr>
            <a:endParaRPr lang="en-US" sz="1000" b="1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endParaRPr lang="en-US" sz="1000" b="1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grpSp>
        <p:nvGrpSpPr>
          <p:cNvPr id="55" name="Agrupar 54"/>
          <p:cNvGrpSpPr/>
          <p:nvPr/>
        </p:nvGrpSpPr>
        <p:grpSpPr>
          <a:xfrm>
            <a:off x="774211" y="2151875"/>
            <a:ext cx="250953" cy="301072"/>
            <a:chOff x="5220034" y="-424808"/>
            <a:chExt cx="1340170" cy="1625085"/>
          </a:xfrm>
        </p:grpSpPr>
        <p:pic>
          <p:nvPicPr>
            <p:cNvPr id="56" name="Imagem 55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57" name="Imagem 56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63" name="Agrupar 62"/>
          <p:cNvGrpSpPr/>
          <p:nvPr/>
        </p:nvGrpSpPr>
        <p:grpSpPr>
          <a:xfrm>
            <a:off x="774211" y="2514783"/>
            <a:ext cx="250953" cy="301072"/>
            <a:chOff x="5220034" y="-424808"/>
            <a:chExt cx="1340170" cy="1625085"/>
          </a:xfrm>
        </p:grpSpPr>
        <p:pic>
          <p:nvPicPr>
            <p:cNvPr id="64" name="Imagem 63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65" name="Imagem 64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66" name="Agrupar 65"/>
          <p:cNvGrpSpPr/>
          <p:nvPr/>
        </p:nvGrpSpPr>
        <p:grpSpPr>
          <a:xfrm>
            <a:off x="774211" y="2841986"/>
            <a:ext cx="250953" cy="301072"/>
            <a:chOff x="5220034" y="-424808"/>
            <a:chExt cx="1340170" cy="1625085"/>
          </a:xfrm>
        </p:grpSpPr>
        <p:pic>
          <p:nvPicPr>
            <p:cNvPr id="67" name="Imagem 66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68" name="Imagem 67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70" name="Agrupar 69"/>
          <p:cNvGrpSpPr/>
          <p:nvPr/>
        </p:nvGrpSpPr>
        <p:grpSpPr>
          <a:xfrm>
            <a:off x="774211" y="3174437"/>
            <a:ext cx="250953" cy="301072"/>
            <a:chOff x="5220034" y="-424808"/>
            <a:chExt cx="1340170" cy="1625085"/>
          </a:xfrm>
        </p:grpSpPr>
        <p:pic>
          <p:nvPicPr>
            <p:cNvPr id="71" name="Imagem 70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72" name="Imagem 71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73" name="Agrupar 72"/>
          <p:cNvGrpSpPr/>
          <p:nvPr/>
        </p:nvGrpSpPr>
        <p:grpSpPr>
          <a:xfrm>
            <a:off x="774211" y="3580267"/>
            <a:ext cx="250953" cy="301072"/>
            <a:chOff x="5220034" y="-424808"/>
            <a:chExt cx="1340170" cy="1625085"/>
          </a:xfrm>
        </p:grpSpPr>
        <p:pic>
          <p:nvPicPr>
            <p:cNvPr id="76" name="Imagem 75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77" name="Imagem 76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78" name="Agrupar 77"/>
          <p:cNvGrpSpPr/>
          <p:nvPr/>
        </p:nvGrpSpPr>
        <p:grpSpPr>
          <a:xfrm>
            <a:off x="4820711" y="2140056"/>
            <a:ext cx="250953" cy="301072"/>
            <a:chOff x="5220034" y="-424808"/>
            <a:chExt cx="1340170" cy="1625085"/>
          </a:xfrm>
        </p:grpSpPr>
        <p:pic>
          <p:nvPicPr>
            <p:cNvPr id="79" name="Imagem 78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80" name="Imagem 79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81" name="Agrupar 80"/>
          <p:cNvGrpSpPr/>
          <p:nvPr/>
        </p:nvGrpSpPr>
        <p:grpSpPr>
          <a:xfrm>
            <a:off x="4820711" y="2578960"/>
            <a:ext cx="250953" cy="301072"/>
            <a:chOff x="5220034" y="-424808"/>
            <a:chExt cx="1340170" cy="1625085"/>
          </a:xfrm>
        </p:grpSpPr>
        <p:pic>
          <p:nvPicPr>
            <p:cNvPr id="82" name="Imagem 81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83" name="Imagem 82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84" name="Agrupar 83"/>
          <p:cNvGrpSpPr/>
          <p:nvPr/>
        </p:nvGrpSpPr>
        <p:grpSpPr>
          <a:xfrm>
            <a:off x="4820711" y="3004670"/>
            <a:ext cx="250953" cy="301072"/>
            <a:chOff x="5220034" y="-424808"/>
            <a:chExt cx="1340170" cy="1625085"/>
          </a:xfrm>
        </p:grpSpPr>
        <p:pic>
          <p:nvPicPr>
            <p:cNvPr id="85" name="Imagem 84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86" name="Imagem 85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87" name="Agrupar 86"/>
          <p:cNvGrpSpPr/>
          <p:nvPr/>
        </p:nvGrpSpPr>
        <p:grpSpPr>
          <a:xfrm>
            <a:off x="4820711" y="3429731"/>
            <a:ext cx="250953" cy="301072"/>
            <a:chOff x="5220034" y="-424808"/>
            <a:chExt cx="1340170" cy="1625085"/>
          </a:xfrm>
        </p:grpSpPr>
        <p:pic>
          <p:nvPicPr>
            <p:cNvPr id="88" name="Imagem 87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89" name="Imagem 88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90" name="Agrupar 89"/>
          <p:cNvGrpSpPr/>
          <p:nvPr/>
        </p:nvGrpSpPr>
        <p:grpSpPr>
          <a:xfrm>
            <a:off x="4820711" y="3746494"/>
            <a:ext cx="250953" cy="301072"/>
            <a:chOff x="5220034" y="-424808"/>
            <a:chExt cx="1340170" cy="1625085"/>
          </a:xfrm>
        </p:grpSpPr>
        <p:pic>
          <p:nvPicPr>
            <p:cNvPr id="91" name="Imagem 90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92" name="Imagem 91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pic>
        <p:nvPicPr>
          <p:cNvPr id="93" name="Imagem 92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95545" y="4017091"/>
            <a:ext cx="959319" cy="1023748"/>
          </a:xfrm>
          <a:prstGeom prst="rect">
            <a:avLst/>
          </a:prstGeom>
        </p:spPr>
      </p:pic>
      <p:sp>
        <p:nvSpPr>
          <p:cNvPr id="58" name="Google Shape;464;p39"/>
          <p:cNvSpPr txBox="1">
            <a:spLocks/>
          </p:cNvSpPr>
          <p:nvPr/>
        </p:nvSpPr>
        <p:spPr>
          <a:xfrm>
            <a:off x="131940" y="4835863"/>
            <a:ext cx="282696" cy="15516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/>
                </a:solidFill>
                <a:latin typeface="Asap" panose="02000503040000090004" pitchFamily="2" charset="0"/>
              </a:rPr>
              <a:t>ASBU</a:t>
            </a:r>
          </a:p>
        </p:txBody>
      </p:sp>
      <p:cxnSp>
        <p:nvCxnSpPr>
          <p:cNvPr id="59" name="Conector reto 58"/>
          <p:cNvCxnSpPr/>
          <p:nvPr/>
        </p:nvCxnSpPr>
        <p:spPr>
          <a:xfrm>
            <a:off x="-125128" y="4991023"/>
            <a:ext cx="658148" cy="0"/>
          </a:xfrm>
          <a:prstGeom prst="line">
            <a:avLst/>
          </a:prstGeom>
          <a:ln>
            <a:solidFill>
              <a:srgbClr val="09223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Google Shape;942;p55"/>
          <p:cNvSpPr txBox="1">
            <a:spLocks/>
          </p:cNvSpPr>
          <p:nvPr/>
        </p:nvSpPr>
        <p:spPr>
          <a:xfrm>
            <a:off x="220710" y="252774"/>
            <a:ext cx="4143153" cy="9373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2800" b="1" dirty="0">
                <a:solidFill>
                  <a:srgbClr val="09223E"/>
                </a:solidFill>
                <a:latin typeface="Asap" panose="02000503040000090004" pitchFamily="2" charset="0"/>
                <a:ea typeface="Public Sans Light"/>
                <a:cs typeface="Public Sans Light"/>
              </a:rPr>
              <a:t>REDE DE RADIODIFUSÃO</a:t>
            </a:r>
          </a:p>
          <a:p>
            <a:r>
              <a:rPr lang="pt-BR" sz="2800" b="1" dirty="0">
                <a:solidFill>
                  <a:srgbClr val="09223E"/>
                </a:solidFill>
                <a:latin typeface="Asap" panose="02000503040000090004" pitchFamily="2" charset="0"/>
                <a:ea typeface="Public Sans Light"/>
                <a:cs typeface="Public Sans Light"/>
              </a:rPr>
              <a:t>DOS ESTADOS ÁRABES</a:t>
            </a:r>
          </a:p>
        </p:txBody>
      </p:sp>
      <p:sp>
        <p:nvSpPr>
          <p:cNvPr id="62" name="Google Shape;939;p55"/>
          <p:cNvSpPr txBox="1">
            <a:spLocks/>
          </p:cNvSpPr>
          <p:nvPr/>
        </p:nvSpPr>
        <p:spPr>
          <a:xfrm>
            <a:off x="1004509" y="2138720"/>
            <a:ext cx="2975400" cy="25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Aumentar a reutilização de ativos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e o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conteúdo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do ASBU, enriquecendo os ativos com </a:t>
            </a:r>
            <a:r>
              <a:rPr lang="pt-BR" sz="700" dirty="0" err="1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metadados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 de indexação, como transcrição.</a:t>
            </a:r>
          </a:p>
          <a:p>
            <a:pPr>
              <a:buClr>
                <a:schemeClr val="dk1"/>
              </a:buClr>
              <a:buSzPts val="1100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A ASBU precisava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ingerir mensalmente 255 horas de conteúdo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novo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com uma equipe de documentalistas limitada.</a:t>
            </a:r>
          </a:p>
          <a:p>
            <a:pPr>
              <a:buClr>
                <a:schemeClr val="dk1"/>
              </a:buClr>
              <a:buSzPts val="1100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Maximize a indexação automática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, permitindo que as equipes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se concentrem na </a:t>
            </a:r>
            <a:r>
              <a:rPr lang="pt-BR" sz="700" dirty="0" err="1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editorialização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. </a:t>
            </a:r>
          </a:p>
          <a:p>
            <a:pPr>
              <a:buClr>
                <a:schemeClr val="dk1"/>
              </a:buClr>
              <a:buSzPts val="1100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Criar uma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solução dimensionável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capaz de se adaptar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às mudanças de uso e, ao mesmo tempo, estar prontamente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disponível para grandes competições. </a:t>
            </a:r>
          </a:p>
          <a:p>
            <a:pPr>
              <a:buClr>
                <a:schemeClr val="dk1"/>
              </a:buClr>
              <a:buSzPts val="1100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Reduzir os altos custos operacionais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(da indexação manual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ao armazenamento e às máquinas locais)</a:t>
            </a:r>
          </a:p>
        </p:txBody>
      </p:sp>
      <p:sp>
        <p:nvSpPr>
          <p:cNvPr id="69" name="Google Shape;940;p55"/>
          <p:cNvSpPr txBox="1">
            <a:spLocks/>
          </p:cNvSpPr>
          <p:nvPr/>
        </p:nvSpPr>
        <p:spPr>
          <a:xfrm>
            <a:off x="5039662" y="2119556"/>
            <a:ext cx="2975400" cy="20881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Uma plataforma de nuvem segura que centraliza o conteúdo recebido em tempo real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, acessível por meio de um simples navegador da Web para gerentes de mídia e membros</a:t>
            </a:r>
          </a:p>
          <a:p>
            <a:pPr>
              <a:buClr>
                <a:schemeClr val="dk1"/>
              </a:buClr>
              <a:buSzPts val="1100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Uma oferta de armazenamento em nuvem adaptada ao volume</a:t>
            </a:r>
            <a:b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de dados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, com uma arquitetura de sistema que atende aos critérios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de segurança da ASBU </a:t>
            </a:r>
          </a:p>
          <a:p>
            <a:pPr>
              <a:buClr>
                <a:schemeClr val="dk1"/>
              </a:buClr>
              <a:buSzPts val="1100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Uma tecnologia de indexação de IA multimodal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que facilita 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o trabalho dos administradores de plataforma com texto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falado (Speech-</a:t>
            </a:r>
            <a:r>
              <a:rPr lang="pt-BR" sz="700" dirty="0" err="1">
                <a:solidFill>
                  <a:schemeClr val="bg1"/>
                </a:solidFill>
                <a:latin typeface="Asap" panose="02000503040000090004" pitchFamily="2" charset="0"/>
              </a:rPr>
              <a:t>To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-</a:t>
            </a:r>
            <a:r>
              <a:rPr lang="pt-BR" sz="700" dirty="0" err="1">
                <a:solidFill>
                  <a:schemeClr val="bg1"/>
                </a:solidFill>
                <a:latin typeface="Asap" panose="02000503040000090004" pitchFamily="2" charset="0"/>
              </a:rPr>
              <a:t>Text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 &amp; </a:t>
            </a:r>
            <a:r>
              <a:rPr lang="pt-BR" sz="700" dirty="0" err="1">
                <a:solidFill>
                  <a:schemeClr val="bg1"/>
                </a:solidFill>
                <a:latin typeface="Asap" panose="02000503040000090004" pitchFamily="2" charset="0"/>
              </a:rPr>
              <a:t>Translation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). </a:t>
            </a:r>
          </a:p>
          <a:p>
            <a:pPr>
              <a:buClr>
                <a:schemeClr val="dk1"/>
              </a:buClr>
              <a:buSzPts val="1100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Recursos de indexação sem limites: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indexação </a:t>
            </a:r>
            <a:r>
              <a:rPr lang="pt-BR" sz="700" dirty="0" err="1">
                <a:solidFill>
                  <a:schemeClr val="bg1"/>
                </a:solidFill>
                <a:latin typeface="Asap" panose="02000503040000090004" pitchFamily="2" charset="0"/>
              </a:rPr>
              <a:t>escalonável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e paralela, sem gargalo de pico.</a:t>
            </a:r>
          </a:p>
          <a:p>
            <a:pPr>
              <a:buClr>
                <a:schemeClr val="dk1"/>
              </a:buClr>
              <a:buSzPts val="1100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Modelo de negócios adaptado a possíveis restrições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orçamentárias com a configuração "</a:t>
            </a:r>
            <a:r>
              <a:rPr lang="pt-BR" sz="700" b="1" dirty="0" err="1">
                <a:solidFill>
                  <a:schemeClr val="bg1"/>
                </a:solidFill>
                <a:latin typeface="Asap" panose="02000503040000090004" pitchFamily="2" charset="0"/>
              </a:rPr>
              <a:t>Pay</a:t>
            </a: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-per-use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".</a:t>
            </a:r>
          </a:p>
        </p:txBody>
      </p:sp>
      <p:pic>
        <p:nvPicPr>
          <p:cNvPr id="2" name="Google Shape;18;p3">
            <a:extLst>
              <a:ext uri="{FF2B5EF4-FFF2-40B4-BE49-F238E27FC236}">
                <a16:creationId xmlns:a16="http://schemas.microsoft.com/office/drawing/2014/main" id="{914672C8-918F-8CC1-E47F-A1C71A82AB2C}"/>
              </a:ext>
            </a:extLst>
          </p:cNvPr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 descr="Uma imagem contendo desenho&#10;&#10;Descrição gerada automaticamente">
            <a:extLst>
              <a:ext uri="{FF2B5EF4-FFF2-40B4-BE49-F238E27FC236}">
                <a16:creationId xmlns:a16="http://schemas.microsoft.com/office/drawing/2014/main" id="{BA8581EB-09E7-0A42-E247-5F309EEF8CB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5200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4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etângulo 215"/>
          <p:cNvSpPr/>
          <p:nvPr/>
        </p:nvSpPr>
        <p:spPr>
          <a:xfrm>
            <a:off x="6979389" y="851562"/>
            <a:ext cx="2168017" cy="3878362"/>
          </a:xfrm>
          <a:prstGeom prst="rect">
            <a:avLst/>
          </a:prstGeom>
          <a:solidFill>
            <a:srgbClr val="092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9" name="Conector reto 218"/>
          <p:cNvCxnSpPr/>
          <p:nvPr/>
        </p:nvCxnSpPr>
        <p:spPr>
          <a:xfrm flipV="1">
            <a:off x="6906539" y="2665107"/>
            <a:ext cx="2228383" cy="22096"/>
          </a:xfrm>
          <a:prstGeom prst="line">
            <a:avLst/>
          </a:prstGeom>
          <a:ln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Conector reto 219"/>
          <p:cNvCxnSpPr/>
          <p:nvPr/>
        </p:nvCxnSpPr>
        <p:spPr>
          <a:xfrm flipV="1">
            <a:off x="6865781" y="3601517"/>
            <a:ext cx="2382854" cy="23627"/>
          </a:xfrm>
          <a:prstGeom prst="line">
            <a:avLst/>
          </a:prstGeom>
          <a:ln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Conector reto 221"/>
          <p:cNvCxnSpPr/>
          <p:nvPr/>
        </p:nvCxnSpPr>
        <p:spPr>
          <a:xfrm flipV="1">
            <a:off x="6919023" y="1820407"/>
            <a:ext cx="2228383" cy="22096"/>
          </a:xfrm>
          <a:prstGeom prst="line">
            <a:avLst/>
          </a:prstGeom>
          <a:ln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Google Shape;464;p39"/>
          <p:cNvSpPr txBox="1">
            <a:spLocks/>
          </p:cNvSpPr>
          <p:nvPr/>
        </p:nvSpPr>
        <p:spPr>
          <a:xfrm>
            <a:off x="131940" y="4835863"/>
            <a:ext cx="282696" cy="15516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/>
                </a:solidFill>
                <a:latin typeface="Asap" panose="02000503040000090004" pitchFamily="2" charset="0"/>
              </a:rPr>
              <a:t>ASBU</a:t>
            </a:r>
          </a:p>
        </p:txBody>
      </p:sp>
      <p:cxnSp>
        <p:nvCxnSpPr>
          <p:cNvPr id="212" name="Conector reto 211"/>
          <p:cNvCxnSpPr/>
          <p:nvPr/>
        </p:nvCxnSpPr>
        <p:spPr>
          <a:xfrm>
            <a:off x="-125128" y="4991023"/>
            <a:ext cx="658148" cy="0"/>
          </a:xfrm>
          <a:prstGeom prst="line">
            <a:avLst/>
          </a:prstGeom>
          <a:ln>
            <a:solidFill>
              <a:srgbClr val="09223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" name="Google Shape;971;p56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284" y="1377417"/>
            <a:ext cx="491894" cy="609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7" name="Conector reto 216"/>
          <p:cNvCxnSpPr/>
          <p:nvPr/>
        </p:nvCxnSpPr>
        <p:spPr>
          <a:xfrm>
            <a:off x="-5856" y="1215981"/>
            <a:ext cx="4713587" cy="0"/>
          </a:xfrm>
          <a:prstGeom prst="line">
            <a:avLst/>
          </a:prstGeom>
          <a:ln w="19050">
            <a:solidFill>
              <a:srgbClr val="0922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8" name="Google Shape;942;p55"/>
          <p:cNvSpPr txBox="1">
            <a:spLocks/>
          </p:cNvSpPr>
          <p:nvPr/>
        </p:nvSpPr>
        <p:spPr>
          <a:xfrm>
            <a:off x="220710" y="252774"/>
            <a:ext cx="4779475" cy="9373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2800" b="1" dirty="0">
                <a:solidFill>
                  <a:srgbClr val="09223E"/>
                </a:solidFill>
                <a:latin typeface="Asap" panose="02000503040000090004" pitchFamily="2" charset="0"/>
                <a:ea typeface="Public Sans Light"/>
                <a:cs typeface="Public Sans Light"/>
              </a:rPr>
              <a:t>ASBU: SALA DE IMPRENSA</a:t>
            </a:r>
            <a:br>
              <a:rPr lang="pt-BR" sz="2800" b="1" dirty="0">
                <a:solidFill>
                  <a:srgbClr val="09223E"/>
                </a:solidFill>
                <a:latin typeface="Asap" panose="02000503040000090004" pitchFamily="2" charset="0"/>
                <a:ea typeface="Public Sans Light"/>
                <a:cs typeface="Public Sans Light"/>
              </a:rPr>
            </a:br>
            <a:r>
              <a:rPr lang="pt-BR" sz="2800" b="1" dirty="0">
                <a:solidFill>
                  <a:srgbClr val="09223E"/>
                </a:solidFill>
                <a:latin typeface="Asap" panose="02000503040000090004" pitchFamily="2" charset="0"/>
                <a:ea typeface="Public Sans Light"/>
                <a:cs typeface="Public Sans Light"/>
              </a:rPr>
              <a:t>E DISTRIBUIÇÃO DA NUVEM</a:t>
            </a:r>
          </a:p>
        </p:txBody>
      </p:sp>
      <p:sp>
        <p:nvSpPr>
          <p:cNvPr id="223" name="Google Shape;960;p56"/>
          <p:cNvSpPr/>
          <p:nvPr/>
        </p:nvSpPr>
        <p:spPr>
          <a:xfrm>
            <a:off x="1029513" y="3028366"/>
            <a:ext cx="736102" cy="1461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Public Sans"/>
                <a:ea typeface="Public Sans"/>
                <a:cs typeface="Public Sans"/>
                <a:sym typeface="Public Sans"/>
              </a:rPr>
              <a:t>                                 </a:t>
            </a:r>
            <a:endParaRPr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24" name="Google Shape;961;p56"/>
          <p:cNvSpPr/>
          <p:nvPr/>
        </p:nvSpPr>
        <p:spPr>
          <a:xfrm>
            <a:off x="1276248" y="2131413"/>
            <a:ext cx="489367" cy="11864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ublic Sans"/>
              <a:ea typeface="Public Sans"/>
              <a:cs typeface="Public Sans"/>
              <a:sym typeface="Public Sans"/>
            </a:endParaRPr>
          </a:p>
        </p:txBody>
      </p:sp>
      <p:grpSp>
        <p:nvGrpSpPr>
          <p:cNvPr id="225" name="Agrupar 224"/>
          <p:cNvGrpSpPr/>
          <p:nvPr/>
        </p:nvGrpSpPr>
        <p:grpSpPr>
          <a:xfrm>
            <a:off x="1870610" y="2148132"/>
            <a:ext cx="315723" cy="315677"/>
            <a:chOff x="2074875" y="1529566"/>
            <a:chExt cx="315723" cy="315677"/>
          </a:xfrm>
        </p:grpSpPr>
        <p:sp>
          <p:nvSpPr>
            <p:cNvPr id="226" name="Google Shape;973;p56"/>
            <p:cNvSpPr/>
            <p:nvPr/>
          </p:nvSpPr>
          <p:spPr>
            <a:xfrm>
              <a:off x="2074875" y="1529566"/>
              <a:ext cx="315723" cy="315677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227" name="Google Shape;974;p56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29367" y="1584051"/>
              <a:ext cx="206769" cy="20675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8" name="Agrupar 227"/>
          <p:cNvGrpSpPr/>
          <p:nvPr/>
        </p:nvGrpSpPr>
        <p:grpSpPr>
          <a:xfrm>
            <a:off x="1870599" y="3807086"/>
            <a:ext cx="315723" cy="315677"/>
            <a:chOff x="2074864" y="3188520"/>
            <a:chExt cx="315723" cy="315677"/>
          </a:xfrm>
        </p:grpSpPr>
        <p:sp>
          <p:nvSpPr>
            <p:cNvPr id="229" name="Google Shape;976;p56"/>
            <p:cNvSpPr/>
            <p:nvPr/>
          </p:nvSpPr>
          <p:spPr>
            <a:xfrm>
              <a:off x="2074864" y="3188520"/>
              <a:ext cx="315723" cy="315677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230" name="Google Shape;977;p56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29356" y="3243005"/>
              <a:ext cx="206769" cy="20675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1" name="Agrupar 230"/>
          <p:cNvGrpSpPr/>
          <p:nvPr/>
        </p:nvGrpSpPr>
        <p:grpSpPr>
          <a:xfrm>
            <a:off x="1870897" y="3001798"/>
            <a:ext cx="315744" cy="315702"/>
            <a:chOff x="2075162" y="2383232"/>
            <a:chExt cx="315744" cy="315702"/>
          </a:xfrm>
        </p:grpSpPr>
        <p:sp>
          <p:nvSpPr>
            <p:cNvPr id="232" name="Google Shape;979;p56"/>
            <p:cNvSpPr/>
            <p:nvPr/>
          </p:nvSpPr>
          <p:spPr>
            <a:xfrm>
              <a:off x="2075162" y="2383232"/>
              <a:ext cx="315744" cy="315702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233" name="Google Shape;980;p56"/>
            <p:cNvPicPr preferRelativeResize="0"/>
            <p:nvPr/>
          </p:nvPicPr>
          <p:blipFill rotWithShape="1"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29670" y="2437732"/>
              <a:ext cx="206829" cy="2068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4" name="Google Shape;981;p56"/>
          <p:cNvPicPr preferRelativeResize="0">
            <a:picLocks/>
          </p:cNvPicPr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2372" y="3356718"/>
            <a:ext cx="608169" cy="455158"/>
          </a:xfrm>
          <a:prstGeom prst="rect">
            <a:avLst/>
          </a:prstGeom>
        </p:spPr>
      </p:pic>
      <p:cxnSp>
        <p:nvCxnSpPr>
          <p:cNvPr id="235" name="Google Shape;982;p56"/>
          <p:cNvCxnSpPr/>
          <p:nvPr/>
        </p:nvCxnSpPr>
        <p:spPr>
          <a:xfrm>
            <a:off x="2333317" y="3174522"/>
            <a:ext cx="348812" cy="0"/>
          </a:xfrm>
          <a:prstGeom prst="straightConnector1">
            <a:avLst/>
          </a:prstGeom>
          <a:noFill/>
          <a:ln w="9525" cap="flat" cmpd="sng">
            <a:solidFill>
              <a:srgbClr val="ADAAFF"/>
            </a:solidFill>
            <a:prstDash val="solid"/>
            <a:round/>
            <a:headEnd type="diamond" w="med" len="med"/>
            <a:tailEnd type="none" w="med" len="med"/>
          </a:ln>
        </p:spPr>
      </p:cxnSp>
      <p:cxnSp>
        <p:nvCxnSpPr>
          <p:cNvPr id="236" name="Google Shape;983;p56"/>
          <p:cNvCxnSpPr/>
          <p:nvPr/>
        </p:nvCxnSpPr>
        <p:spPr>
          <a:xfrm>
            <a:off x="2333310" y="3994331"/>
            <a:ext cx="348819" cy="0"/>
          </a:xfrm>
          <a:prstGeom prst="straightConnector1">
            <a:avLst/>
          </a:prstGeom>
          <a:noFill/>
          <a:ln w="9525" cap="flat" cmpd="sng">
            <a:solidFill>
              <a:srgbClr val="ADAAFF"/>
            </a:solidFill>
            <a:prstDash val="solid"/>
            <a:round/>
            <a:headEnd type="diamond" w="med" len="med"/>
            <a:tailEnd type="none" w="med" len="med"/>
          </a:ln>
        </p:spPr>
      </p:cxnSp>
      <p:cxnSp>
        <p:nvCxnSpPr>
          <p:cNvPr id="237" name="Google Shape;984;p56"/>
          <p:cNvCxnSpPr/>
          <p:nvPr/>
        </p:nvCxnSpPr>
        <p:spPr>
          <a:xfrm>
            <a:off x="2682129" y="3174514"/>
            <a:ext cx="0" cy="8196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8" name="Google Shape;985;p56"/>
          <p:cNvCxnSpPr/>
          <p:nvPr/>
        </p:nvCxnSpPr>
        <p:spPr>
          <a:xfrm>
            <a:off x="2683122" y="3584310"/>
            <a:ext cx="357600" cy="0"/>
          </a:xfrm>
          <a:prstGeom prst="straightConnector1">
            <a:avLst/>
          </a:prstGeom>
          <a:noFill/>
          <a:ln w="9525" cap="flat" cmpd="sng">
            <a:solidFill>
              <a:srgbClr val="ADAAFF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39" name="Google Shape;986;p56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5141" y="3043272"/>
            <a:ext cx="530400" cy="530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40" name="Google Shape;987;p56"/>
          <p:cNvSpPr txBox="1"/>
          <p:nvPr/>
        </p:nvSpPr>
        <p:spPr>
          <a:xfrm>
            <a:off x="4822063" y="1878566"/>
            <a:ext cx="10776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ASBU</a:t>
            </a:r>
            <a:br>
              <a:rPr lang="fr" sz="70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</a:br>
            <a:r>
              <a:rPr lang="fr" sz="70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Usuários</a:t>
            </a:r>
            <a:endParaRPr sz="700">
              <a:solidFill>
                <a:schemeClr val="lt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grpSp>
        <p:nvGrpSpPr>
          <p:cNvPr id="241" name="Agrupar 240"/>
          <p:cNvGrpSpPr/>
          <p:nvPr/>
        </p:nvGrpSpPr>
        <p:grpSpPr>
          <a:xfrm>
            <a:off x="4570837" y="1985685"/>
            <a:ext cx="315763" cy="315763"/>
            <a:chOff x="5115575" y="1367119"/>
            <a:chExt cx="315763" cy="315763"/>
          </a:xfrm>
        </p:grpSpPr>
        <p:sp>
          <p:nvSpPr>
            <p:cNvPr id="242" name="Google Shape;989;p56"/>
            <p:cNvSpPr/>
            <p:nvPr/>
          </p:nvSpPr>
          <p:spPr>
            <a:xfrm>
              <a:off x="5115575" y="1367119"/>
              <a:ext cx="315763" cy="315763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243" name="Google Shape;990;p56"/>
            <p:cNvPicPr preferRelativeResize="0"/>
            <p:nvPr/>
          </p:nvPicPr>
          <p:blipFill rotWithShape="1"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170093" y="1421578"/>
              <a:ext cx="206865" cy="206881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244" name="Google Shape;991;p56"/>
          <p:cNvCxnSpPr/>
          <p:nvPr/>
        </p:nvCxnSpPr>
        <p:spPr>
          <a:xfrm rot="10800000">
            <a:off x="4710312" y="2346820"/>
            <a:ext cx="0" cy="60960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45" name="Google Shape;992;p56"/>
          <p:cNvSpPr txBox="1"/>
          <p:nvPr/>
        </p:nvSpPr>
        <p:spPr>
          <a:xfrm>
            <a:off x="559115" y="1998688"/>
            <a:ext cx="1269000" cy="617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 b="1" dirty="0">
                <a:solidFill>
                  <a:schemeClr val="dk2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ARQUIVOS</a:t>
            </a:r>
            <a:br>
              <a:rPr lang="fr" sz="7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</a:br>
            <a:r>
              <a:rPr lang="fr" sz="7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Vídeo, áudio, imagem, documentos</a:t>
            </a:r>
            <a:endParaRPr sz="700" dirty="0">
              <a:solidFill>
                <a:schemeClr val="lt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grpSp>
        <p:nvGrpSpPr>
          <p:cNvPr id="246" name="Agrupar 245"/>
          <p:cNvGrpSpPr/>
          <p:nvPr/>
        </p:nvGrpSpPr>
        <p:grpSpPr>
          <a:xfrm>
            <a:off x="5909511" y="3649243"/>
            <a:ext cx="315681" cy="315681"/>
            <a:chOff x="6965848" y="3205817"/>
            <a:chExt cx="315681" cy="315681"/>
          </a:xfrm>
        </p:grpSpPr>
        <p:sp>
          <p:nvSpPr>
            <p:cNvPr id="247" name="Google Shape;994;p56"/>
            <p:cNvSpPr/>
            <p:nvPr/>
          </p:nvSpPr>
          <p:spPr>
            <a:xfrm>
              <a:off x="6965848" y="3205817"/>
              <a:ext cx="315681" cy="315681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248" name="Google Shape;995;p56"/>
            <p:cNvPicPr preferRelativeResize="0"/>
            <p:nvPr/>
          </p:nvPicPr>
          <p:blipFill rotWithShape="1">
            <a:blip r:embed="rId9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20361" y="3260271"/>
              <a:ext cx="206848" cy="20686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9" name="Agrupar 248"/>
          <p:cNvGrpSpPr/>
          <p:nvPr/>
        </p:nvGrpSpPr>
        <p:grpSpPr>
          <a:xfrm>
            <a:off x="5909511" y="2527051"/>
            <a:ext cx="315681" cy="315681"/>
            <a:chOff x="6941515" y="1858294"/>
            <a:chExt cx="315681" cy="315681"/>
          </a:xfrm>
        </p:grpSpPr>
        <p:sp>
          <p:nvSpPr>
            <p:cNvPr id="250" name="Google Shape;997;p56"/>
            <p:cNvSpPr/>
            <p:nvPr/>
          </p:nvSpPr>
          <p:spPr>
            <a:xfrm>
              <a:off x="6941515" y="1858294"/>
              <a:ext cx="315681" cy="315681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251" name="Google Shape;998;p56"/>
            <p:cNvPicPr preferRelativeResize="0"/>
            <p:nvPr/>
          </p:nvPicPr>
          <p:blipFill rotWithShape="1">
            <a:blip r:embed="rId10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96027" y="1912702"/>
              <a:ext cx="206848" cy="206863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253" name="Google Shape;1000;p56"/>
          <p:cNvCxnSpPr/>
          <p:nvPr/>
        </p:nvCxnSpPr>
        <p:spPr>
          <a:xfrm rot="5400000" flipH="1" flipV="1">
            <a:off x="5270699" y="2739775"/>
            <a:ext cx="610997" cy="501231"/>
          </a:xfrm>
          <a:prstGeom prst="bentConnector3">
            <a:avLst>
              <a:gd name="adj1" fmla="val 99886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diamond" w="med" len="med"/>
          </a:ln>
        </p:spPr>
      </p:cxnSp>
      <p:sp>
        <p:nvSpPr>
          <p:cNvPr id="254" name="Google Shape;1001;p56"/>
          <p:cNvSpPr txBox="1"/>
          <p:nvPr/>
        </p:nvSpPr>
        <p:spPr>
          <a:xfrm>
            <a:off x="928715" y="2959251"/>
            <a:ext cx="899400" cy="4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 b="1" dirty="0">
                <a:solidFill>
                  <a:schemeClr val="dk2"/>
                </a:solidFill>
                <a:latin typeface="Asap" panose="02000503040000090004" pitchFamily="2" charset="0"/>
                <a:ea typeface="Public Sans"/>
                <a:cs typeface="Public Sans"/>
                <a:sym typeface="Public Sans SemiBold"/>
              </a:rPr>
              <a:t>RÁDIO AO VIVO</a:t>
            </a:r>
            <a:br>
              <a:rPr lang="fr" sz="700" b="1" dirty="0">
                <a:solidFill>
                  <a:schemeClr val="dk2"/>
                </a:solidFill>
                <a:latin typeface="Asap" panose="02000503040000090004" pitchFamily="2" charset="0"/>
                <a:ea typeface="Public Sans"/>
                <a:cs typeface="Public Sans"/>
                <a:sym typeface="Public Sans SemiBold"/>
              </a:rPr>
            </a:br>
            <a:r>
              <a:rPr lang="fr" sz="7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Podcast</a:t>
            </a:r>
            <a:endParaRPr sz="700" dirty="0">
              <a:solidFill>
                <a:schemeClr val="lt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sp>
        <p:nvSpPr>
          <p:cNvPr id="256" name="Google Shape;1003;p56"/>
          <p:cNvSpPr txBox="1"/>
          <p:nvPr/>
        </p:nvSpPr>
        <p:spPr>
          <a:xfrm>
            <a:off x="6215212" y="2513999"/>
            <a:ext cx="468087" cy="28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Mídia social</a:t>
            </a:r>
            <a:endParaRPr sz="700" dirty="0">
              <a:solidFill>
                <a:schemeClr val="lt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sp>
        <p:nvSpPr>
          <p:cNvPr id="257" name="Google Shape;1004;p56"/>
          <p:cNvSpPr txBox="1"/>
          <p:nvPr/>
        </p:nvSpPr>
        <p:spPr>
          <a:xfrm>
            <a:off x="6215212" y="3655937"/>
            <a:ext cx="612710" cy="348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Mesa de notícias</a:t>
            </a:r>
            <a:endParaRPr sz="700" dirty="0">
              <a:solidFill>
                <a:schemeClr val="lt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cxnSp>
        <p:nvCxnSpPr>
          <p:cNvPr id="258" name="Google Shape;1005;p56"/>
          <p:cNvCxnSpPr/>
          <p:nvPr/>
        </p:nvCxnSpPr>
        <p:spPr>
          <a:xfrm>
            <a:off x="5024143" y="3308469"/>
            <a:ext cx="245055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59" name="Google Shape;1006;p56"/>
          <p:cNvSpPr/>
          <p:nvPr/>
        </p:nvSpPr>
        <p:spPr>
          <a:xfrm>
            <a:off x="3708586" y="2470979"/>
            <a:ext cx="945939" cy="41035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60" name="Google Shape;1007;p56"/>
          <p:cNvSpPr txBox="1"/>
          <p:nvPr/>
        </p:nvSpPr>
        <p:spPr>
          <a:xfrm>
            <a:off x="3946119" y="2526107"/>
            <a:ext cx="787335" cy="274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Registro, </a:t>
            </a:r>
            <a:br>
              <a:rPr lang="fr" sz="7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</a:br>
            <a:r>
              <a:rPr lang="fr" sz="7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Agendamento</a:t>
            </a:r>
            <a:br>
              <a:rPr lang="fr" sz="7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</a:br>
            <a:r>
              <a:rPr lang="fr" sz="7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Via Slack     </a:t>
            </a:r>
            <a:endParaRPr sz="700" dirty="0">
              <a:solidFill>
                <a:schemeClr val="lt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grpSp>
        <p:nvGrpSpPr>
          <p:cNvPr id="261" name="Agrupar 260"/>
          <p:cNvGrpSpPr/>
          <p:nvPr/>
        </p:nvGrpSpPr>
        <p:grpSpPr>
          <a:xfrm>
            <a:off x="3755452" y="2570017"/>
            <a:ext cx="186300" cy="186300"/>
            <a:chOff x="4459775" y="1922988"/>
            <a:chExt cx="186300" cy="186300"/>
          </a:xfrm>
        </p:grpSpPr>
        <p:sp>
          <p:nvSpPr>
            <p:cNvPr id="262" name="Google Shape;1009;p56"/>
            <p:cNvSpPr/>
            <p:nvPr/>
          </p:nvSpPr>
          <p:spPr>
            <a:xfrm>
              <a:off x="4459775" y="1922988"/>
              <a:ext cx="186300" cy="1863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263" name="Google Shape;1010;p56"/>
            <p:cNvPicPr preferRelativeResize="0"/>
            <p:nvPr/>
          </p:nvPicPr>
          <p:blipFill>
            <a:blip r:embed="rId11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75663" y="1938876"/>
              <a:ext cx="154527" cy="154527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264" name="Google Shape;1011;p56"/>
          <p:cNvCxnSpPr/>
          <p:nvPr/>
        </p:nvCxnSpPr>
        <p:spPr>
          <a:xfrm rot="10800000">
            <a:off x="4710344" y="2336227"/>
            <a:ext cx="0" cy="696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dot"/>
            <a:round/>
            <a:headEnd type="none" w="med" len="med"/>
            <a:tailEnd type="diamond" w="med" len="med"/>
          </a:ln>
        </p:spPr>
      </p:cxnSp>
      <p:cxnSp>
        <p:nvCxnSpPr>
          <p:cNvPr id="265" name="Google Shape;1012;p56"/>
          <p:cNvCxnSpPr/>
          <p:nvPr/>
        </p:nvCxnSpPr>
        <p:spPr>
          <a:xfrm rot="10800000">
            <a:off x="5326007" y="3294842"/>
            <a:ext cx="0" cy="696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dot"/>
            <a:round/>
            <a:headEnd type="none" w="med" len="med"/>
            <a:tailEnd type="diamond" w="med" len="med"/>
          </a:ln>
        </p:spPr>
      </p:cxnSp>
      <p:cxnSp>
        <p:nvCxnSpPr>
          <p:cNvPr id="266" name="Google Shape;1013;p56"/>
          <p:cNvCxnSpPr/>
          <p:nvPr/>
        </p:nvCxnSpPr>
        <p:spPr>
          <a:xfrm>
            <a:off x="2347814" y="2316072"/>
            <a:ext cx="2143553" cy="976941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chemeClr val="lt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67" name="Google Shape;1014;p56"/>
          <p:cNvCxnSpPr/>
          <p:nvPr/>
        </p:nvCxnSpPr>
        <p:spPr>
          <a:xfrm>
            <a:off x="2333321" y="2316078"/>
            <a:ext cx="47400" cy="0"/>
          </a:xfrm>
          <a:prstGeom prst="straightConnector1">
            <a:avLst/>
          </a:prstGeom>
          <a:noFill/>
          <a:ln w="9525" cap="flat" cmpd="sng">
            <a:solidFill>
              <a:srgbClr val="ADAAFF"/>
            </a:solidFill>
            <a:prstDash val="solid"/>
            <a:round/>
            <a:headEnd type="diamond" w="med" len="med"/>
            <a:tailEnd type="none" w="med" len="med"/>
          </a:ln>
        </p:spPr>
      </p:cxnSp>
      <p:cxnSp>
        <p:nvCxnSpPr>
          <p:cNvPr id="268" name="Google Shape;1015;p56"/>
          <p:cNvCxnSpPr/>
          <p:nvPr/>
        </p:nvCxnSpPr>
        <p:spPr>
          <a:xfrm rot="10800000" flipH="1">
            <a:off x="3554602" y="3295716"/>
            <a:ext cx="312600" cy="288600"/>
          </a:xfrm>
          <a:prstGeom prst="bentConnector3">
            <a:avLst>
              <a:gd name="adj1" fmla="val 99792"/>
            </a:avLst>
          </a:prstGeom>
          <a:noFill/>
          <a:ln w="9525" cap="flat" cmpd="sng">
            <a:solidFill>
              <a:srgbClr val="ADAAFF"/>
            </a:solidFill>
            <a:prstDash val="solid"/>
            <a:round/>
            <a:headEnd type="none" w="med" len="med"/>
            <a:tailEnd type="diamond" w="med" len="med"/>
          </a:ln>
        </p:spPr>
      </p:cxnSp>
      <p:sp>
        <p:nvSpPr>
          <p:cNvPr id="270" name="Google Shape;960;p56"/>
          <p:cNvSpPr/>
          <p:nvPr/>
        </p:nvSpPr>
        <p:spPr>
          <a:xfrm>
            <a:off x="1029513" y="3751309"/>
            <a:ext cx="736102" cy="1461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Public Sans"/>
                <a:ea typeface="Public Sans"/>
                <a:cs typeface="Public Sans"/>
                <a:sym typeface="Public Sans"/>
              </a:rPr>
              <a:t>                                 </a:t>
            </a:r>
            <a:endParaRPr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55" name="Google Shape;1002;p56"/>
          <p:cNvSpPr txBox="1"/>
          <p:nvPr/>
        </p:nvSpPr>
        <p:spPr>
          <a:xfrm>
            <a:off x="515615" y="3689462"/>
            <a:ext cx="13125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 b="1" dirty="0">
                <a:solidFill>
                  <a:schemeClr val="dk2"/>
                </a:solidFill>
                <a:latin typeface="Asap" panose="02000503040000090004" pitchFamily="2" charset="0"/>
                <a:ea typeface="Public Sans"/>
                <a:cs typeface="Public Sans"/>
                <a:sym typeface="Public Sans SemiBold"/>
              </a:rPr>
              <a:t>FEEDS AO VIVO</a:t>
            </a:r>
            <a:br>
              <a:rPr lang="fr" sz="700" b="1" dirty="0">
                <a:solidFill>
                  <a:schemeClr val="dk2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</a:br>
            <a:r>
              <a:rPr lang="fr" sz="7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Agências de notícias,</a:t>
            </a:r>
            <a:endParaRPr sz="700" dirty="0">
              <a:solidFill>
                <a:schemeClr val="lt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ABU, EBU, ASBU,</a:t>
            </a:r>
            <a:endParaRPr sz="700" dirty="0">
              <a:solidFill>
                <a:schemeClr val="lt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Rede MENOS</a:t>
            </a:r>
            <a:endParaRPr sz="700" dirty="0">
              <a:solidFill>
                <a:schemeClr val="lt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cxnSp>
        <p:nvCxnSpPr>
          <p:cNvPr id="271" name="Google Shape;1000;p56"/>
          <p:cNvCxnSpPr/>
          <p:nvPr/>
        </p:nvCxnSpPr>
        <p:spPr>
          <a:xfrm>
            <a:off x="5325582" y="3324167"/>
            <a:ext cx="497638" cy="466862"/>
          </a:xfrm>
          <a:prstGeom prst="bentConnector3">
            <a:avLst>
              <a:gd name="adj1" fmla="val 660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diamond" w="med" len="med"/>
          </a:ln>
        </p:spPr>
      </p:cxnSp>
      <p:sp>
        <p:nvSpPr>
          <p:cNvPr id="272" name="Google Shape;962;p56"/>
          <p:cNvSpPr txBox="1">
            <a:spLocks/>
          </p:cNvSpPr>
          <p:nvPr/>
        </p:nvSpPr>
        <p:spPr>
          <a:xfrm>
            <a:off x="7238136" y="842855"/>
            <a:ext cx="1622400" cy="81393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" sz="900" b="1" dirty="0">
                <a:solidFill>
                  <a:schemeClr val="bg1"/>
                </a:solidFill>
                <a:latin typeface="Asap" panose="02000503040000090004" pitchFamily="2" charset="0"/>
              </a:rPr>
              <a:t>255 HORAS</a:t>
            </a:r>
          </a:p>
          <a:p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de conteúdo </a:t>
            </a:r>
            <a:r>
              <a:rPr lang="pt-BR" sz="900" dirty="0" err="1">
                <a:solidFill>
                  <a:schemeClr val="bg1"/>
                </a:solidFill>
                <a:latin typeface="Asap" panose="02000503040000090004" pitchFamily="2" charset="0"/>
              </a:rPr>
              <a:t>autoindexado</a:t>
            </a: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 por mês. Disponível a qualquer momento</a:t>
            </a:r>
          </a:p>
        </p:txBody>
      </p:sp>
      <p:sp>
        <p:nvSpPr>
          <p:cNvPr id="273" name="Google Shape;963;p56"/>
          <p:cNvSpPr txBox="1">
            <a:spLocks/>
          </p:cNvSpPr>
          <p:nvPr/>
        </p:nvSpPr>
        <p:spPr>
          <a:xfrm>
            <a:off x="7238136" y="1947132"/>
            <a:ext cx="1562162" cy="70448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900" b="1" dirty="0">
                <a:solidFill>
                  <a:schemeClr val="bg1"/>
                </a:solidFill>
                <a:latin typeface="Asap" panose="02000503040000090004" pitchFamily="2" charset="0"/>
              </a:rPr>
              <a:t>SIMULTÂNEO</a:t>
            </a:r>
          </a:p>
          <a:p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Gravação de transmissão ao vivo de rádio e TV</a:t>
            </a:r>
          </a:p>
          <a:p>
            <a:endParaRPr lang="pt-BR" sz="9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sp>
        <p:nvSpPr>
          <p:cNvPr id="274" name="Google Shape;964;p56"/>
          <p:cNvSpPr txBox="1">
            <a:spLocks/>
          </p:cNvSpPr>
          <p:nvPr/>
        </p:nvSpPr>
        <p:spPr>
          <a:xfrm>
            <a:off x="7238136" y="3762882"/>
            <a:ext cx="1622400" cy="94114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900" b="1" dirty="0">
                <a:solidFill>
                  <a:schemeClr val="bg1"/>
                </a:solidFill>
                <a:latin typeface="Asap" panose="02000503040000090004" pitchFamily="2" charset="0"/>
              </a:rPr>
              <a:t>RESILIÊNCIA</a:t>
            </a:r>
          </a:p>
          <a:p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Armazenamento e backup durante toda a produção. Seguro, disponível e acessível de qualquer lugar</a:t>
            </a:r>
          </a:p>
          <a:p>
            <a:endParaRPr lang="pt-BR" sz="9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sp>
        <p:nvSpPr>
          <p:cNvPr id="275" name="Google Shape;969;p56"/>
          <p:cNvSpPr txBox="1">
            <a:spLocks/>
          </p:cNvSpPr>
          <p:nvPr/>
        </p:nvSpPr>
        <p:spPr>
          <a:xfrm>
            <a:off x="7238136" y="2753349"/>
            <a:ext cx="1703700" cy="96435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900" b="1" dirty="0">
                <a:solidFill>
                  <a:schemeClr val="bg1"/>
                </a:solidFill>
                <a:latin typeface="Asap" panose="02000503040000090004" pitchFamily="2" charset="0"/>
              </a:rPr>
              <a:t>MAIS DE 40 MEMBROS ATIVOS</a:t>
            </a:r>
          </a:p>
          <a:p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treinados na plataforma, trabalhando em todo</a:t>
            </a:r>
            <a:b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o mundo </a:t>
            </a:r>
          </a:p>
          <a:p>
            <a:endParaRPr lang="pt-BR" sz="9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pic>
        <p:nvPicPr>
          <p:cNvPr id="276" name="Imagem 275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44946" y="4142499"/>
            <a:ext cx="928516" cy="1174850"/>
          </a:xfrm>
          <a:prstGeom prst="rect">
            <a:avLst/>
          </a:prstGeom>
        </p:spPr>
      </p:pic>
      <p:pic>
        <p:nvPicPr>
          <p:cNvPr id="40" name="Imagem 39" descr="Forma, Seta&#10;&#10;Descrição gerada automaticamente">
            <a:extLst>
              <a:ext uri="{FF2B5EF4-FFF2-40B4-BE49-F238E27FC236}">
                <a16:creationId xmlns:a16="http://schemas.microsoft.com/office/drawing/2014/main" id="{BE10C52D-B406-4592-E1F9-3D745114E9C6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89755" y="4233225"/>
            <a:ext cx="676014" cy="721418"/>
          </a:xfrm>
          <a:prstGeom prst="rect">
            <a:avLst/>
          </a:prstGeom>
        </p:spPr>
      </p:pic>
      <p:pic>
        <p:nvPicPr>
          <p:cNvPr id="277" name="Imagem 276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5659" y="325293"/>
            <a:ext cx="928516" cy="1174850"/>
          </a:xfrm>
          <a:prstGeom prst="rect">
            <a:avLst/>
          </a:prstGeom>
        </p:spPr>
      </p:pic>
      <p:pic>
        <p:nvPicPr>
          <p:cNvPr id="2" name="Google Shape;18;p3">
            <a:extLst>
              <a:ext uri="{FF2B5EF4-FFF2-40B4-BE49-F238E27FC236}">
                <a16:creationId xmlns:a16="http://schemas.microsoft.com/office/drawing/2014/main" id="{83447C90-012B-9FF2-9EA8-47FD4AA81D27}"/>
              </a:ext>
            </a:extLst>
          </p:cNvPr>
          <p:cNvPicPr preferRelativeResize="0"/>
          <p:nvPr/>
        </p:nvPicPr>
        <p:blipFill rotWithShape="1">
          <a:blip r:embed="rId1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 descr="Uma imagem contendo desenho&#10;&#10;Descrição gerada automaticamente">
            <a:extLst>
              <a:ext uri="{FF2B5EF4-FFF2-40B4-BE49-F238E27FC236}">
                <a16:creationId xmlns:a16="http://schemas.microsoft.com/office/drawing/2014/main" id="{0B284B1D-AB1E-77F7-F8F9-0BFFB3BBC797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3670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4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911;p53"/>
          <p:cNvSpPr txBox="1"/>
          <p:nvPr/>
        </p:nvSpPr>
        <p:spPr>
          <a:xfrm>
            <a:off x="5884475" y="1552246"/>
            <a:ext cx="2678167" cy="2874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+80% de produtividade: </a:t>
            </a: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1 hora de indexação de vídeo requer 8 horas de um ser humano contra 1 hora da </a:t>
            </a: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IA multimodal</a:t>
            </a:r>
          </a:p>
          <a:p>
            <a:pPr marL="457200" lvl="0"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sz="800" dirty="0">
              <a:solidFill>
                <a:schemeClr val="lt1"/>
              </a:solidFill>
              <a:latin typeface="Asap" panose="02000503040000090004" pitchFamily="2" charset="0"/>
              <a:ea typeface="Public Sans Medium"/>
              <a:cs typeface="Public Sans Medium"/>
              <a:sym typeface="Public Sans Medium"/>
            </a:endParaRPr>
          </a:p>
          <a:p>
            <a:pPr marL="457200"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 Recursos de indexação sem limites: </a:t>
            </a: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indexação escalonável e paralela,</a:t>
            </a:r>
            <a:b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 sem gargalo de pico</a:t>
            </a:r>
          </a:p>
          <a:p>
            <a:pPr marL="457200" lvl="0"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sz="800" dirty="0">
              <a:solidFill>
                <a:schemeClr val="lt1"/>
              </a:solidFill>
              <a:latin typeface="Asap" panose="02000503040000090004" pitchFamily="2" charset="0"/>
              <a:ea typeface="Public Sans Medium"/>
              <a:cs typeface="Public Sans Medium"/>
              <a:sym typeface="Public Sans Medium"/>
            </a:endParaRPr>
          </a:p>
          <a:p>
            <a:pPr marL="457200"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 +20% Comercialização: </a:t>
            </a: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o material </a:t>
            </a:r>
            <a:b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indexado é reutilizável e está pronto </a:t>
            </a:r>
            <a:b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para o mercado com fala e tradução</a:t>
            </a:r>
          </a:p>
          <a:p>
            <a:pPr marL="457200" lvl="0"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sz="800" dirty="0">
              <a:solidFill>
                <a:schemeClr val="lt1"/>
              </a:solidFill>
              <a:latin typeface="Asap" panose="02000503040000090004" pitchFamily="2" charset="0"/>
              <a:ea typeface="Public Sans Medium"/>
              <a:cs typeface="Public Sans Medium"/>
              <a:sym typeface="Public Sans Medium"/>
            </a:endParaRPr>
          </a:p>
          <a:p>
            <a:pPr marL="457200" lvl="0"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sz="800" dirty="0">
              <a:solidFill>
                <a:schemeClr val="lt1"/>
              </a:solidFill>
              <a:latin typeface="Asap" panose="02000503040000090004" pitchFamily="2" charset="0"/>
              <a:ea typeface="Public Sans Medium"/>
              <a:cs typeface="Public Sans Medium"/>
              <a:sym typeface="Public Sans Medium"/>
            </a:endParaRPr>
          </a:p>
          <a:p>
            <a:pPr marL="457200"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Conteúdo valorizado por meio da indexação cognitiva e do uso de Marcadores </a:t>
            </a:r>
            <a:r>
              <a:rPr lang="pt-BR" sz="800" dirty="0" err="1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Dalet</a:t>
            </a: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:</a:t>
            </a:r>
            <a:b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</a:b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Com a ativação da indexação cognitiva,</a:t>
            </a:r>
            <a:b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o trabalho pesado é feito para ajudar</a:t>
            </a:r>
            <a:b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os membros a aumentar a reutilização</a:t>
            </a:r>
            <a:b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e </a:t>
            </a: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a investigação </a:t>
            </a: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do conteúdo </a:t>
            </a:r>
          </a:p>
        </p:txBody>
      </p:sp>
      <p:pic>
        <p:nvPicPr>
          <p:cNvPr id="74" name="Imagem 73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53467" y="4459095"/>
            <a:ext cx="959319" cy="1023748"/>
          </a:xfrm>
          <a:prstGeom prst="rect">
            <a:avLst/>
          </a:prstGeom>
        </p:spPr>
      </p:pic>
      <p:grpSp>
        <p:nvGrpSpPr>
          <p:cNvPr id="2" name="Agrupar 1"/>
          <p:cNvGrpSpPr/>
          <p:nvPr/>
        </p:nvGrpSpPr>
        <p:grpSpPr>
          <a:xfrm>
            <a:off x="6103348" y="1582586"/>
            <a:ext cx="278034" cy="342841"/>
            <a:chOff x="5182753" y="870075"/>
            <a:chExt cx="278034" cy="342841"/>
          </a:xfrm>
        </p:grpSpPr>
        <p:pic>
          <p:nvPicPr>
            <p:cNvPr id="38" name="Imagem 37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182753" y="943629"/>
              <a:ext cx="252339" cy="269287"/>
            </a:xfrm>
            <a:prstGeom prst="rect">
              <a:avLst/>
            </a:prstGeom>
          </p:spPr>
        </p:pic>
        <p:pic>
          <p:nvPicPr>
            <p:cNvPr id="39" name="Imagem 38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8753" y="870075"/>
              <a:ext cx="232034" cy="269287"/>
            </a:xfrm>
            <a:prstGeom prst="rect">
              <a:avLst/>
            </a:prstGeom>
          </p:spPr>
        </p:pic>
      </p:grpSp>
      <p:pic>
        <p:nvPicPr>
          <p:cNvPr id="93" name="Imagem 92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570" y="2341201"/>
            <a:ext cx="959319" cy="1023748"/>
          </a:xfrm>
          <a:prstGeom prst="rect">
            <a:avLst/>
          </a:prstGeom>
        </p:spPr>
      </p:pic>
      <p:pic>
        <p:nvPicPr>
          <p:cNvPr id="44" name="Imagem 43" descr="Ícone&#10;&#10;Descrição gerada automaticamente">
            <a:extLst>
              <a:ext uri="{FF2B5EF4-FFF2-40B4-BE49-F238E27FC236}">
                <a16:creationId xmlns:a16="http://schemas.microsoft.com/office/drawing/2014/main" id="{872F160C-5055-AAB2-9D26-9A2E2652F0A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10447" y="4141844"/>
            <a:ext cx="731707" cy="849179"/>
          </a:xfrm>
          <a:prstGeom prst="rect">
            <a:avLst/>
          </a:prstGeom>
        </p:spPr>
      </p:pic>
      <p:pic>
        <p:nvPicPr>
          <p:cNvPr id="46" name="Google Shape;1028;p57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80104" y="1596751"/>
            <a:ext cx="3703942" cy="2190951"/>
          </a:xfrm>
          <a:prstGeom prst="roundRect">
            <a:avLst>
              <a:gd name="adj" fmla="val 3290"/>
            </a:avLst>
          </a:prstGeom>
          <a:noFill/>
          <a:ln>
            <a:noFill/>
          </a:ln>
          <a:effectLst>
            <a:outerShdw blurRad="1200150" dist="304800" dir="9840000" algn="bl" rotWithShape="0">
              <a:srgbClr val="6D5AF0">
                <a:alpha val="16000"/>
              </a:srgbClr>
            </a:outerShdw>
          </a:effectLst>
        </p:spPr>
      </p:pic>
      <p:sp>
        <p:nvSpPr>
          <p:cNvPr id="47" name="Google Shape;464;p39"/>
          <p:cNvSpPr txBox="1">
            <a:spLocks/>
          </p:cNvSpPr>
          <p:nvPr/>
        </p:nvSpPr>
        <p:spPr>
          <a:xfrm>
            <a:off x="131940" y="4835863"/>
            <a:ext cx="282696" cy="15516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/>
                </a:solidFill>
                <a:latin typeface="Asap" panose="02000503040000090004" pitchFamily="2" charset="0"/>
              </a:rPr>
              <a:t>ASBU</a:t>
            </a:r>
          </a:p>
        </p:txBody>
      </p:sp>
      <p:cxnSp>
        <p:nvCxnSpPr>
          <p:cNvPr id="48" name="Conector reto 47"/>
          <p:cNvCxnSpPr/>
          <p:nvPr/>
        </p:nvCxnSpPr>
        <p:spPr>
          <a:xfrm>
            <a:off x="-125128" y="4991023"/>
            <a:ext cx="658148" cy="0"/>
          </a:xfrm>
          <a:prstGeom prst="line">
            <a:avLst/>
          </a:prstGeom>
          <a:ln>
            <a:solidFill>
              <a:srgbClr val="09223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Google Shape;971;p56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284" y="1377417"/>
            <a:ext cx="491894" cy="609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1" name="Conector reto 50"/>
          <p:cNvCxnSpPr/>
          <p:nvPr/>
        </p:nvCxnSpPr>
        <p:spPr>
          <a:xfrm>
            <a:off x="-5856" y="1215981"/>
            <a:ext cx="4713587" cy="0"/>
          </a:xfrm>
          <a:prstGeom prst="line">
            <a:avLst/>
          </a:prstGeom>
          <a:ln w="19050">
            <a:solidFill>
              <a:srgbClr val="0922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Google Shape;942;p55"/>
          <p:cNvSpPr txBox="1">
            <a:spLocks/>
          </p:cNvSpPr>
          <p:nvPr/>
        </p:nvSpPr>
        <p:spPr>
          <a:xfrm>
            <a:off x="220710" y="252774"/>
            <a:ext cx="4779475" cy="9373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100"/>
            </a:pPr>
            <a:r>
              <a:rPr lang="pt-BR" sz="2800" b="1" dirty="0">
                <a:solidFill>
                  <a:srgbClr val="09223E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RESULTADOS DO PROJETO</a:t>
            </a:r>
            <a:br>
              <a:rPr lang="pt-BR" sz="2800" b="1" dirty="0">
                <a:solidFill>
                  <a:srgbClr val="09223E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</a:br>
            <a:r>
              <a:rPr lang="pt-BR" sz="2800" b="1" dirty="0">
                <a:solidFill>
                  <a:srgbClr val="09223E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MÉTRICAS DE SUCESSO</a:t>
            </a:r>
          </a:p>
        </p:txBody>
      </p:sp>
      <p:grpSp>
        <p:nvGrpSpPr>
          <p:cNvPr id="54" name="Agrupar 53"/>
          <p:cNvGrpSpPr/>
          <p:nvPr/>
        </p:nvGrpSpPr>
        <p:grpSpPr>
          <a:xfrm>
            <a:off x="6103348" y="2133004"/>
            <a:ext cx="278034" cy="342841"/>
            <a:chOff x="5182753" y="870075"/>
            <a:chExt cx="278034" cy="342841"/>
          </a:xfrm>
        </p:grpSpPr>
        <p:pic>
          <p:nvPicPr>
            <p:cNvPr id="55" name="Imagem 54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182753" y="943629"/>
              <a:ext cx="252339" cy="269287"/>
            </a:xfrm>
            <a:prstGeom prst="rect">
              <a:avLst/>
            </a:prstGeom>
          </p:spPr>
        </p:pic>
        <p:pic>
          <p:nvPicPr>
            <p:cNvPr id="56" name="Imagem 55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8753" y="870075"/>
              <a:ext cx="232034" cy="269287"/>
            </a:xfrm>
            <a:prstGeom prst="rect">
              <a:avLst/>
            </a:prstGeom>
          </p:spPr>
        </p:pic>
      </p:grpSp>
      <p:grpSp>
        <p:nvGrpSpPr>
          <p:cNvPr id="57" name="Agrupar 56"/>
          <p:cNvGrpSpPr/>
          <p:nvPr/>
        </p:nvGrpSpPr>
        <p:grpSpPr>
          <a:xfrm>
            <a:off x="6103348" y="2692731"/>
            <a:ext cx="278034" cy="342841"/>
            <a:chOff x="5182753" y="870075"/>
            <a:chExt cx="278034" cy="342841"/>
          </a:xfrm>
        </p:grpSpPr>
        <p:pic>
          <p:nvPicPr>
            <p:cNvPr id="58" name="Imagem 57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182753" y="943629"/>
              <a:ext cx="252339" cy="269287"/>
            </a:xfrm>
            <a:prstGeom prst="rect">
              <a:avLst/>
            </a:prstGeom>
          </p:spPr>
        </p:pic>
        <p:pic>
          <p:nvPicPr>
            <p:cNvPr id="59" name="Imagem 58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8753" y="870075"/>
              <a:ext cx="232034" cy="269287"/>
            </a:xfrm>
            <a:prstGeom prst="rect">
              <a:avLst/>
            </a:prstGeom>
          </p:spPr>
        </p:pic>
      </p:grpSp>
      <p:grpSp>
        <p:nvGrpSpPr>
          <p:cNvPr id="63" name="Agrupar 62"/>
          <p:cNvGrpSpPr/>
          <p:nvPr/>
        </p:nvGrpSpPr>
        <p:grpSpPr>
          <a:xfrm>
            <a:off x="6103348" y="3388369"/>
            <a:ext cx="278034" cy="342841"/>
            <a:chOff x="5182753" y="870075"/>
            <a:chExt cx="278034" cy="342841"/>
          </a:xfrm>
        </p:grpSpPr>
        <p:pic>
          <p:nvPicPr>
            <p:cNvPr id="64" name="Imagem 63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182753" y="943629"/>
              <a:ext cx="252339" cy="269287"/>
            </a:xfrm>
            <a:prstGeom prst="rect">
              <a:avLst/>
            </a:prstGeom>
          </p:spPr>
        </p:pic>
        <p:pic>
          <p:nvPicPr>
            <p:cNvPr id="67" name="Imagem 66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8753" y="870075"/>
              <a:ext cx="232034" cy="269287"/>
            </a:xfrm>
            <a:prstGeom prst="rect">
              <a:avLst/>
            </a:prstGeom>
          </p:spPr>
        </p:pic>
      </p:grpSp>
      <p:pic>
        <p:nvPicPr>
          <p:cNvPr id="69" name="Imagem 68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5149" y="-280000"/>
            <a:ext cx="1468472" cy="1567098"/>
          </a:xfrm>
          <a:prstGeom prst="rect">
            <a:avLst/>
          </a:prstGeom>
        </p:spPr>
      </p:pic>
      <p:pic>
        <p:nvPicPr>
          <p:cNvPr id="83" name="Imagem 82" descr="Forma, Seta&#10;&#10;Descrição gerada automaticamente">
            <a:extLst>
              <a:ext uri="{FF2B5EF4-FFF2-40B4-BE49-F238E27FC236}">
                <a16:creationId xmlns:a16="http://schemas.microsoft.com/office/drawing/2014/main" id="{BE10C52D-B406-4592-E1F9-3D745114E9C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3395" y="485185"/>
            <a:ext cx="676014" cy="721418"/>
          </a:xfrm>
          <a:prstGeom prst="rect">
            <a:avLst/>
          </a:prstGeom>
        </p:spPr>
      </p:pic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66F2E3BA-1586-630E-65F0-B75175DA9F5F}"/>
              </a:ext>
            </a:extLst>
          </p:cNvPr>
          <p:cNvPicPr preferRelativeResize="0"/>
          <p:nvPr/>
        </p:nvPicPr>
        <p:blipFill rotWithShape="1"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Uma imagem contendo desenho&#10;&#10;Descrição gerada automaticamente">
            <a:extLst>
              <a:ext uri="{FF2B5EF4-FFF2-40B4-BE49-F238E27FC236}">
                <a16:creationId xmlns:a16="http://schemas.microsoft.com/office/drawing/2014/main" id="{47F30A4E-D960-04C5-6891-2661D11F22FF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0661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4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984664"/>
            <a:ext cx="9144000" cy="3158835"/>
          </a:xfrm>
          <a:prstGeom prst="rect">
            <a:avLst/>
          </a:prstGeom>
          <a:solidFill>
            <a:srgbClr val="092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Imagem 73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2020" y="4446016"/>
            <a:ext cx="959319" cy="1023748"/>
          </a:xfrm>
          <a:prstGeom prst="rect">
            <a:avLst/>
          </a:prstGeom>
        </p:spPr>
      </p:pic>
      <p:sp>
        <p:nvSpPr>
          <p:cNvPr id="4" name="Google Shape;464;p39"/>
          <p:cNvSpPr txBox="1">
            <a:spLocks/>
          </p:cNvSpPr>
          <p:nvPr/>
        </p:nvSpPr>
        <p:spPr>
          <a:xfrm>
            <a:off x="131939" y="4835863"/>
            <a:ext cx="543922" cy="110398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  <a:t>Le </a:t>
            </a:r>
            <a:r>
              <a:rPr lang="pt-BR" sz="800" dirty="0" err="1">
                <a:solidFill>
                  <a:schemeClr val="bg1"/>
                </a:solidFill>
                <a:latin typeface="Asap" panose="02000503040000090004" pitchFamily="2" charset="0"/>
              </a:rPr>
              <a:t>Parisien</a:t>
            </a:r>
            <a:endParaRPr lang="pt-BR" sz="8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cxnSp>
        <p:nvCxnSpPr>
          <p:cNvPr id="43" name="Conector reto 42"/>
          <p:cNvCxnSpPr/>
          <p:nvPr/>
        </p:nvCxnSpPr>
        <p:spPr>
          <a:xfrm>
            <a:off x="-171308" y="4991023"/>
            <a:ext cx="918731" cy="0"/>
          </a:xfrm>
          <a:prstGeom prst="line">
            <a:avLst/>
          </a:prstGeom>
          <a:ln>
            <a:solidFill>
              <a:srgbClr val="6B459C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to 52"/>
          <p:cNvCxnSpPr/>
          <p:nvPr/>
        </p:nvCxnSpPr>
        <p:spPr>
          <a:xfrm>
            <a:off x="-911483" y="1845306"/>
            <a:ext cx="3919993" cy="0"/>
          </a:xfrm>
          <a:prstGeom prst="line">
            <a:avLst/>
          </a:prstGeom>
          <a:ln w="19050">
            <a:solidFill>
              <a:srgbClr val="0922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Agrupar 8"/>
          <p:cNvGrpSpPr/>
          <p:nvPr/>
        </p:nvGrpSpPr>
        <p:grpSpPr>
          <a:xfrm>
            <a:off x="2808525" y="-651487"/>
            <a:ext cx="1815789" cy="2088488"/>
            <a:chOff x="5600442" y="-432511"/>
            <a:chExt cx="1673694" cy="1925052"/>
          </a:xfrm>
        </p:grpSpPr>
        <p:pic>
          <p:nvPicPr>
            <p:cNvPr id="69" name="Imagem 68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75" name="Imagem 74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03854" y="-97741"/>
              <a:ext cx="1370282" cy="1590282"/>
            </a:xfrm>
            <a:prstGeom prst="rect">
              <a:avLst/>
            </a:prstGeom>
          </p:spPr>
        </p:pic>
      </p:grpSp>
      <p:pic>
        <p:nvPicPr>
          <p:cNvPr id="33" name="Imagem 3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8617" y="4016043"/>
            <a:ext cx="1119560" cy="1164600"/>
          </a:xfrm>
          <a:prstGeom prst="rect">
            <a:avLst/>
          </a:prstGeom>
        </p:spPr>
      </p:pic>
      <p:pic>
        <p:nvPicPr>
          <p:cNvPr id="44" name="Imagem 43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37848" y="448055"/>
            <a:ext cx="620661" cy="662345"/>
          </a:xfrm>
          <a:prstGeom prst="rect">
            <a:avLst/>
          </a:prstGeom>
        </p:spPr>
      </p:pic>
      <p:sp>
        <p:nvSpPr>
          <p:cNvPr id="17" name="Google Shape;764;p49"/>
          <p:cNvSpPr txBox="1">
            <a:spLocks/>
          </p:cNvSpPr>
          <p:nvPr/>
        </p:nvSpPr>
        <p:spPr>
          <a:xfrm>
            <a:off x="411179" y="779228"/>
            <a:ext cx="3460500" cy="106953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US" sz="3600" b="1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SOBRE  </a:t>
            </a:r>
          </a:p>
          <a:p>
            <a:pPr lvl="0"/>
            <a:r>
              <a:rPr lang="en-US" sz="3600" b="1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LE PARISIEN</a:t>
            </a:r>
            <a:endParaRPr lang="en-US" sz="3600" b="1" dirty="0">
              <a:solidFill>
                <a:srgbClr val="09223E"/>
              </a:solidFill>
              <a:latin typeface="Asap" panose="02000503040000090004" pitchFamily="2" charset="0"/>
              <a:ea typeface="Public Sans"/>
              <a:cs typeface="Public Sans"/>
            </a:endParaRPr>
          </a:p>
        </p:txBody>
      </p:sp>
      <p:sp>
        <p:nvSpPr>
          <p:cNvPr id="18" name="Google Shape;765;p49"/>
          <p:cNvSpPr txBox="1">
            <a:spLocks/>
          </p:cNvSpPr>
          <p:nvPr/>
        </p:nvSpPr>
        <p:spPr>
          <a:xfrm>
            <a:off x="450050" y="2920717"/>
            <a:ext cx="3024277" cy="147788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O Le </a:t>
            </a:r>
            <a:r>
              <a:rPr lang="pt-BR" sz="1000" dirty="0" err="1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Parisien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é um renomado jornal francês fundado em 1944. De propriedade do Grupo LVMH, sua sede fica em Paris e tem uma circulação impressa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de quase 400.000 exemplares, atingindo mais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de 2,4 milhões de leitores. O jornal oferece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10 edições regionais, além de edições nacionais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ao longo do ano. Sua presença digital inclui o site LeParisien.fr e o aplicativo Le </a:t>
            </a:r>
            <a:r>
              <a:rPr lang="pt-BR" sz="1000" dirty="0" err="1">
                <a:solidFill>
                  <a:schemeClr val="bg1"/>
                </a:solidFill>
                <a:latin typeface="Asap" panose="02000503040000090004" pitchFamily="2" charset="0"/>
              </a:rPr>
              <a:t>Parisien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.</a:t>
            </a:r>
          </a:p>
          <a:p>
            <a:endParaRPr lang="pt-BR" sz="10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endParaRPr lang="pt-BR" sz="10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endParaRPr lang="pt-BR" sz="10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pic>
        <p:nvPicPr>
          <p:cNvPr id="21" name="Google Shape;1039;p58"/>
          <p:cNvPicPr preferRelativeResize="0">
            <a:picLocks/>
          </p:cNvPicPr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3965" y="607207"/>
            <a:ext cx="4017958" cy="4282130"/>
          </a:xfrm>
          <a:prstGeom prst="rect">
            <a:avLst/>
          </a:prstGeom>
        </p:spPr>
      </p:pic>
      <p:pic>
        <p:nvPicPr>
          <p:cNvPr id="22" name="Google Shape;1038;p58"/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413" y="2301858"/>
            <a:ext cx="1162199" cy="363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8;p3">
            <a:extLst>
              <a:ext uri="{FF2B5EF4-FFF2-40B4-BE49-F238E27FC236}">
                <a16:creationId xmlns:a16="http://schemas.microsoft.com/office/drawing/2014/main" id="{414BF2D8-ACE9-C5FD-9B13-66D81B1F21FC}"/>
              </a:ext>
            </a:extLst>
          </p:cNvPr>
          <p:cNvPicPr preferRelativeResize="0"/>
          <p:nvPr/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desenho&#10;&#10;Descrição gerada automaticamente">
            <a:extLst>
              <a:ext uri="{FF2B5EF4-FFF2-40B4-BE49-F238E27FC236}">
                <a16:creationId xmlns:a16="http://schemas.microsoft.com/office/drawing/2014/main" id="{95E9FEC9-50D5-CC89-ED24-E2FA5562CC3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1435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591944"/>
            <a:ext cx="5336788" cy="2200404"/>
          </a:xfrm>
          <a:prstGeom prst="rect">
            <a:avLst/>
          </a:prstGeom>
          <a:solidFill>
            <a:srgbClr val="6B4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9" name="Imagem 68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570519" y="4228930"/>
            <a:ext cx="997460" cy="1064456"/>
          </a:xfrm>
          <a:prstGeom prst="rect">
            <a:avLst/>
          </a:prstGeom>
        </p:spPr>
      </p:pic>
      <p:pic>
        <p:nvPicPr>
          <p:cNvPr id="33" name="Imagem 3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09261" y="388798"/>
            <a:ext cx="1119560" cy="1164600"/>
          </a:xfrm>
          <a:prstGeom prst="rect">
            <a:avLst/>
          </a:prstGeom>
        </p:spPr>
      </p:pic>
      <p:pic>
        <p:nvPicPr>
          <p:cNvPr id="44" name="Imagem 43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73102" y="-308147"/>
            <a:ext cx="1497519" cy="1598094"/>
          </a:xfrm>
          <a:prstGeom prst="rect">
            <a:avLst/>
          </a:prstGeom>
        </p:spPr>
      </p:pic>
      <p:sp>
        <p:nvSpPr>
          <p:cNvPr id="35" name="Retângulo 34"/>
          <p:cNvSpPr/>
          <p:nvPr/>
        </p:nvSpPr>
        <p:spPr>
          <a:xfrm>
            <a:off x="5336788" y="1906231"/>
            <a:ext cx="3807212" cy="1625395"/>
          </a:xfrm>
          <a:prstGeom prst="rect">
            <a:avLst/>
          </a:prstGeom>
          <a:solidFill>
            <a:srgbClr val="6B459C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Google Shape;589;p46"/>
          <p:cNvSpPr txBox="1"/>
          <p:nvPr/>
        </p:nvSpPr>
        <p:spPr>
          <a:xfrm>
            <a:off x="5412182" y="2040869"/>
            <a:ext cx="3662516" cy="380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ELES TAMBÉM USAM O MOMENTS LAB:</a:t>
            </a:r>
            <a:endParaRPr b="1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09223E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</p:txBody>
      </p:sp>
      <p:sp>
        <p:nvSpPr>
          <p:cNvPr id="5" name="Elipse 4"/>
          <p:cNvSpPr/>
          <p:nvPr/>
        </p:nvSpPr>
        <p:spPr>
          <a:xfrm>
            <a:off x="475549" y="3048972"/>
            <a:ext cx="1017086" cy="1017084"/>
          </a:xfrm>
          <a:prstGeom prst="ellipse">
            <a:avLst/>
          </a:prstGeom>
          <a:solidFill>
            <a:srgbClr val="092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Imagem 37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6213" y="350253"/>
            <a:ext cx="735132" cy="784508"/>
          </a:xfrm>
          <a:prstGeom prst="rect">
            <a:avLst/>
          </a:prstGeom>
        </p:spPr>
      </p:pic>
      <p:pic>
        <p:nvPicPr>
          <p:cNvPr id="40" name="Imagem 39" descr="Forma, Seta&#10;&#10;Descrição gerada automaticamente">
            <a:extLst>
              <a:ext uri="{FF2B5EF4-FFF2-40B4-BE49-F238E27FC236}">
                <a16:creationId xmlns:a16="http://schemas.microsoft.com/office/drawing/2014/main" id="{BE10C52D-B406-4592-E1F9-3D745114E9C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6217" y="4192025"/>
            <a:ext cx="676014" cy="721418"/>
          </a:xfrm>
          <a:prstGeom prst="rect">
            <a:avLst/>
          </a:prstGeom>
        </p:spPr>
      </p:pic>
      <p:pic>
        <p:nvPicPr>
          <p:cNvPr id="41" name="Imagem 4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403368" y="3790813"/>
            <a:ext cx="1119560" cy="1164600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5336788" y="1822154"/>
            <a:ext cx="3807212" cy="0"/>
          </a:xfrm>
          <a:prstGeom prst="line">
            <a:avLst/>
          </a:prstGeom>
          <a:ln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to 49"/>
          <p:cNvCxnSpPr/>
          <p:nvPr/>
        </p:nvCxnSpPr>
        <p:spPr>
          <a:xfrm>
            <a:off x="5336788" y="3612645"/>
            <a:ext cx="3807212" cy="0"/>
          </a:xfrm>
          <a:prstGeom prst="line">
            <a:avLst/>
          </a:prstGeom>
          <a:ln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Imagem 52"/>
          <p:cNvPicPr>
            <a:picLocks noChangeAspect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960" y="1706107"/>
            <a:ext cx="927680" cy="848808"/>
          </a:xfrm>
          <a:prstGeom prst="rect">
            <a:avLst/>
          </a:prstGeom>
        </p:spPr>
      </p:pic>
      <p:pic>
        <p:nvPicPr>
          <p:cNvPr id="54" name="Imagem 53"/>
          <p:cNvPicPr>
            <a:picLocks noChangeAspect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3559044" y="2691886"/>
            <a:ext cx="927680" cy="848808"/>
          </a:xfrm>
          <a:prstGeom prst="rect">
            <a:avLst/>
          </a:prstGeom>
        </p:spPr>
      </p:pic>
      <p:sp>
        <p:nvSpPr>
          <p:cNvPr id="51" name="Google Shape;776;p50"/>
          <p:cNvSpPr txBox="1">
            <a:spLocks/>
          </p:cNvSpPr>
          <p:nvPr/>
        </p:nvSpPr>
        <p:spPr>
          <a:xfrm>
            <a:off x="1113222" y="1898770"/>
            <a:ext cx="3373502" cy="9355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" sz="1000" dirty="0">
                <a:solidFill>
                  <a:schemeClr val="bg1"/>
                </a:solidFill>
                <a:latin typeface="Asap" panose="02000503040000090004" pitchFamily="2" charset="0"/>
              </a:rPr>
              <a:t>Não só estamos acelerando o processo de publicação</a:t>
            </a:r>
            <a:br>
              <a:rPr lang="f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fr" sz="1000" dirty="0">
                <a:solidFill>
                  <a:schemeClr val="bg1"/>
                </a:solidFill>
                <a:latin typeface="Asap" panose="02000503040000090004" pitchFamily="2" charset="0"/>
              </a:rPr>
              <a:t>e monetização, mas também estamos introduzindo uma ferramenta fácil de usar, ágil e altamente colaborativa que nossos jornalistas agora estão usando diariamente no conforto de suas próprias casas.</a:t>
            </a:r>
            <a:endParaRPr lang="pt-BR" sz="10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sp>
        <p:nvSpPr>
          <p:cNvPr id="55" name="Google Shape;778;p50"/>
          <p:cNvSpPr txBox="1">
            <a:spLocks/>
          </p:cNvSpPr>
          <p:nvPr/>
        </p:nvSpPr>
        <p:spPr>
          <a:xfrm>
            <a:off x="1492635" y="2917817"/>
            <a:ext cx="1958247" cy="4695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pt-BR" sz="900" b="1" dirty="0" err="1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Guillaume</a:t>
            </a:r>
            <a:r>
              <a:rPr lang="pt-BR" sz="900" b="1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 </a:t>
            </a:r>
            <a:r>
              <a:rPr lang="pt-BR" sz="900" b="1" dirty="0" err="1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Otzenberger</a:t>
            </a:r>
            <a:endParaRPr lang="pt-BR" sz="900" b="1" dirty="0">
              <a:solidFill>
                <a:schemeClr val="bg1"/>
              </a:solidFill>
              <a:latin typeface="Asap" panose="02000503040000090004" pitchFamily="2" charset="0"/>
              <a:ea typeface="Public Sans Medium"/>
              <a:cs typeface="Public Sans Medium"/>
              <a:sym typeface="Public Sans Medium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Diretor técnico e criativo de vídeo</a:t>
            </a:r>
            <a:endParaRPr lang="pt-BR" sz="900" dirty="0">
              <a:solidFill>
                <a:schemeClr val="bg1"/>
              </a:solidFill>
              <a:latin typeface="Asap" panose="02000503040000090004" pitchFamily="2" charset="0"/>
              <a:ea typeface="Public Sans"/>
              <a:cs typeface="Public Sans"/>
            </a:endParaRPr>
          </a:p>
        </p:txBody>
      </p:sp>
      <p:pic>
        <p:nvPicPr>
          <p:cNvPr id="29" name="Google Shape;1056;p59"/>
          <p:cNvPicPr preferRelativeResize="0">
            <a:picLocks/>
          </p:cNvPicPr>
          <p:nvPr/>
        </p:nvPicPr>
        <p:blipFill rotWithShape="1"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242" y="3173664"/>
            <a:ext cx="767700" cy="767700"/>
          </a:xfrm>
          <a:prstGeom prst="ellipse">
            <a:avLst/>
          </a:prstGeom>
        </p:spPr>
      </p:pic>
      <p:sp>
        <p:nvSpPr>
          <p:cNvPr id="30" name="Google Shape;464;p39"/>
          <p:cNvSpPr txBox="1">
            <a:spLocks/>
          </p:cNvSpPr>
          <p:nvPr/>
        </p:nvSpPr>
        <p:spPr>
          <a:xfrm>
            <a:off x="131939" y="4835863"/>
            <a:ext cx="543922" cy="110398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  <a:t>Le </a:t>
            </a:r>
            <a:r>
              <a:rPr lang="pt-BR" sz="800" dirty="0" err="1">
                <a:solidFill>
                  <a:schemeClr val="bg1"/>
                </a:solidFill>
                <a:latin typeface="Asap" panose="02000503040000090004" pitchFamily="2" charset="0"/>
              </a:rPr>
              <a:t>Parisien</a:t>
            </a:r>
            <a:endParaRPr lang="pt-BR" sz="8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cxnSp>
        <p:nvCxnSpPr>
          <p:cNvPr id="31" name="Conector reto 30"/>
          <p:cNvCxnSpPr/>
          <p:nvPr/>
        </p:nvCxnSpPr>
        <p:spPr>
          <a:xfrm>
            <a:off x="-171308" y="4991023"/>
            <a:ext cx="918731" cy="0"/>
          </a:xfrm>
          <a:prstGeom prst="line">
            <a:avLst/>
          </a:prstGeom>
          <a:ln>
            <a:solidFill>
              <a:srgbClr val="6B459C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Google Shape;1058;p59"/>
          <p:cNvPicPr preferRelativeResize="0"/>
          <p:nvPr/>
        </p:nvPicPr>
        <p:blipFill>
          <a:blip r:embed="rId1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2024" y="3335898"/>
            <a:ext cx="536254" cy="167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1050;p59"/>
          <p:cNvPicPr preferRelativeResize="0"/>
          <p:nvPr/>
        </p:nvPicPr>
        <p:blipFill>
          <a:blip r:embed="rId1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7174" y="2937158"/>
            <a:ext cx="558790" cy="29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1051;p59"/>
          <p:cNvPicPr preferRelativeResize="0"/>
          <p:nvPr/>
        </p:nvPicPr>
        <p:blipFill>
          <a:blip r:embed="rId1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8415" y="2585036"/>
            <a:ext cx="474811" cy="173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1052;p59"/>
          <p:cNvPicPr preferRelativeResize="0"/>
          <p:nvPr/>
        </p:nvPicPr>
        <p:blipFill>
          <a:blip r:embed="rId1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8585" y="2991771"/>
            <a:ext cx="641966" cy="186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1053;p59"/>
          <p:cNvPicPr preferRelativeResize="0"/>
          <p:nvPr/>
        </p:nvPicPr>
        <p:blipFill rotWithShape="1">
          <a:blip r:embed="rId1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3639" y="2570745"/>
            <a:ext cx="558789" cy="202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1054;p59"/>
          <p:cNvPicPr preferRelativeResize="0"/>
          <p:nvPr/>
        </p:nvPicPr>
        <p:blipFill>
          <a:blip r:embed="rId1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9849" y="2557578"/>
            <a:ext cx="597166" cy="228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F8816C9F-DCCD-8C09-A171-DC6021F04F10}"/>
              </a:ext>
            </a:extLst>
          </p:cNvPr>
          <p:cNvPicPr preferRelativeResize="0"/>
          <p:nvPr/>
        </p:nvPicPr>
        <p:blipFill rotWithShape="1">
          <a:blip r:embed="rId1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desenho&#10;&#10;Descrição gerada automaticamente">
            <a:extLst>
              <a:ext uri="{FF2B5EF4-FFF2-40B4-BE49-F238E27FC236}">
                <a16:creationId xmlns:a16="http://schemas.microsoft.com/office/drawing/2014/main" id="{6577BC8C-F042-751E-DE3E-69CEBE0A67F2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9616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tângulo 53"/>
          <p:cNvSpPr/>
          <p:nvPr/>
        </p:nvSpPr>
        <p:spPr>
          <a:xfrm>
            <a:off x="4664619" y="1461443"/>
            <a:ext cx="3925857" cy="2881957"/>
          </a:xfrm>
          <a:prstGeom prst="rect">
            <a:avLst/>
          </a:prstGeom>
          <a:solidFill>
            <a:srgbClr val="6B459C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tângulo 52"/>
          <p:cNvSpPr/>
          <p:nvPr/>
        </p:nvSpPr>
        <p:spPr>
          <a:xfrm>
            <a:off x="690905" y="1463747"/>
            <a:ext cx="3924393" cy="2881957"/>
          </a:xfrm>
          <a:prstGeom prst="rect">
            <a:avLst/>
          </a:prstGeom>
          <a:solidFill>
            <a:srgbClr val="6B4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Imagem 73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8982" y="3879966"/>
            <a:ext cx="959319" cy="1023748"/>
          </a:xfrm>
          <a:prstGeom prst="rect">
            <a:avLst/>
          </a:prstGeom>
        </p:spPr>
      </p:pic>
      <p:pic>
        <p:nvPicPr>
          <p:cNvPr id="33" name="Imagem 3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9203" y="263816"/>
            <a:ext cx="1119560" cy="1164600"/>
          </a:xfrm>
          <a:prstGeom prst="rect">
            <a:avLst/>
          </a:prstGeom>
        </p:spPr>
      </p:pic>
      <p:pic>
        <p:nvPicPr>
          <p:cNvPr id="40" name="Imagem 39" descr="Forma, Seta&#10;&#10;Descrição gerada automaticamente">
            <a:extLst>
              <a:ext uri="{FF2B5EF4-FFF2-40B4-BE49-F238E27FC236}">
                <a16:creationId xmlns:a16="http://schemas.microsoft.com/office/drawing/2014/main" id="{BE10C52D-B406-4592-E1F9-3D745114E9C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177" y="3658475"/>
            <a:ext cx="676014" cy="721418"/>
          </a:xfrm>
          <a:prstGeom prst="rect">
            <a:avLst/>
          </a:prstGeom>
        </p:spPr>
      </p:pic>
      <p:sp>
        <p:nvSpPr>
          <p:cNvPr id="42" name="Google Shape;472;p40"/>
          <p:cNvSpPr txBox="1">
            <a:spLocks/>
          </p:cNvSpPr>
          <p:nvPr/>
        </p:nvSpPr>
        <p:spPr>
          <a:xfrm>
            <a:off x="220710" y="377930"/>
            <a:ext cx="2161315" cy="477203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b="1" dirty="0">
                <a:solidFill>
                  <a:srgbClr val="6B459C"/>
                </a:solidFill>
                <a:latin typeface="Asap" panose="02000503040000090004" pitchFamily="2" charset="0"/>
                <a:ea typeface="Public Sans Light"/>
                <a:cs typeface="Public Sans Light"/>
              </a:rPr>
              <a:t>LE PARISIEN</a:t>
            </a:r>
          </a:p>
        </p:txBody>
      </p:sp>
      <p:cxnSp>
        <p:nvCxnSpPr>
          <p:cNvPr id="45" name="Conector reto 44"/>
          <p:cNvCxnSpPr/>
          <p:nvPr/>
        </p:nvCxnSpPr>
        <p:spPr>
          <a:xfrm>
            <a:off x="-5856" y="923944"/>
            <a:ext cx="2232221" cy="0"/>
          </a:xfrm>
          <a:prstGeom prst="line">
            <a:avLst/>
          </a:prstGeom>
          <a:ln w="19050"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Google Shape;441;p39"/>
          <p:cNvSpPr txBox="1"/>
          <p:nvPr/>
        </p:nvSpPr>
        <p:spPr>
          <a:xfrm>
            <a:off x="220709" y="919571"/>
            <a:ext cx="4492833" cy="375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600" dirty="0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</a:rPr>
              <a:t>Sala de Imprensa e Distribuição da Nuvem</a:t>
            </a:r>
          </a:p>
        </p:txBody>
      </p:sp>
      <p:sp>
        <p:nvSpPr>
          <p:cNvPr id="49" name="Google Shape;607;p47"/>
          <p:cNvSpPr txBox="1">
            <a:spLocks/>
          </p:cNvSpPr>
          <p:nvPr/>
        </p:nvSpPr>
        <p:spPr>
          <a:xfrm>
            <a:off x="4854697" y="1534434"/>
            <a:ext cx="3545700" cy="2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ct val="110000"/>
            </a:pPr>
            <a:r>
              <a:rPr lang="en-US" sz="1000" b="1" dirty="0">
                <a:solidFill>
                  <a:schemeClr val="bg1"/>
                </a:solidFill>
                <a:latin typeface="Asap" panose="02000503040000090004" pitchFamily="2" charset="0"/>
              </a:rPr>
              <a:t>SOLUÇÃO E ARQUITETURA PROPOSTAS</a:t>
            </a:r>
          </a:p>
          <a:p>
            <a:endParaRPr lang="en-US" sz="1000" b="1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sp>
        <p:nvSpPr>
          <p:cNvPr id="51" name="Google Shape;611;p47"/>
          <p:cNvSpPr txBox="1">
            <a:spLocks/>
          </p:cNvSpPr>
          <p:nvPr/>
        </p:nvSpPr>
        <p:spPr>
          <a:xfrm>
            <a:off x="911614" y="1534434"/>
            <a:ext cx="3545700" cy="2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ct val="110000"/>
            </a:pPr>
            <a:r>
              <a:rPr lang="en-US" sz="1000" b="1" dirty="0">
                <a:solidFill>
                  <a:schemeClr val="bg1"/>
                </a:solidFill>
                <a:latin typeface="Asap" panose="02000503040000090004" pitchFamily="2" charset="0"/>
              </a:rPr>
              <a:t>DECLARAÇÃO/DEFINIÇÃO DO PROBLEMA</a:t>
            </a:r>
          </a:p>
          <a:p>
            <a:pPr>
              <a:buClr>
                <a:schemeClr val="dk1"/>
              </a:buClr>
              <a:buSzPct val="110000"/>
            </a:pPr>
            <a:endParaRPr lang="en-US" sz="1000" b="1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endParaRPr lang="en-US" sz="1000" b="1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pic>
        <p:nvPicPr>
          <p:cNvPr id="93" name="Imagem 92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10126" y="2752917"/>
            <a:ext cx="959319" cy="1023748"/>
          </a:xfrm>
          <a:prstGeom prst="rect">
            <a:avLst/>
          </a:prstGeom>
        </p:spPr>
      </p:pic>
      <p:grpSp>
        <p:nvGrpSpPr>
          <p:cNvPr id="94" name="Agrupar 93"/>
          <p:cNvGrpSpPr/>
          <p:nvPr/>
        </p:nvGrpSpPr>
        <p:grpSpPr>
          <a:xfrm>
            <a:off x="1010968" y="1898007"/>
            <a:ext cx="251602" cy="308809"/>
            <a:chOff x="5600442" y="-922599"/>
            <a:chExt cx="1694983" cy="2080372"/>
          </a:xfrm>
        </p:grpSpPr>
        <p:pic>
          <p:nvPicPr>
            <p:cNvPr id="95" name="Imagem 94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96" name="Imagem 95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25142" y="-922599"/>
              <a:ext cx="1370283" cy="1590279"/>
            </a:xfrm>
            <a:prstGeom prst="rect">
              <a:avLst/>
            </a:prstGeom>
          </p:spPr>
        </p:pic>
      </p:grpSp>
      <p:grpSp>
        <p:nvGrpSpPr>
          <p:cNvPr id="97" name="Agrupar 96"/>
          <p:cNvGrpSpPr/>
          <p:nvPr/>
        </p:nvGrpSpPr>
        <p:grpSpPr>
          <a:xfrm>
            <a:off x="1010968" y="2259793"/>
            <a:ext cx="251602" cy="308809"/>
            <a:chOff x="5600442" y="-922599"/>
            <a:chExt cx="1694983" cy="2080372"/>
          </a:xfrm>
        </p:grpSpPr>
        <p:pic>
          <p:nvPicPr>
            <p:cNvPr id="98" name="Imagem 97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99" name="Imagem 98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25142" y="-922599"/>
              <a:ext cx="1370283" cy="1590279"/>
            </a:xfrm>
            <a:prstGeom prst="rect">
              <a:avLst/>
            </a:prstGeom>
          </p:spPr>
        </p:pic>
      </p:grpSp>
      <p:grpSp>
        <p:nvGrpSpPr>
          <p:cNvPr id="100" name="Agrupar 99"/>
          <p:cNvGrpSpPr/>
          <p:nvPr/>
        </p:nvGrpSpPr>
        <p:grpSpPr>
          <a:xfrm>
            <a:off x="1010968" y="2621155"/>
            <a:ext cx="251602" cy="308809"/>
            <a:chOff x="5600442" y="-922599"/>
            <a:chExt cx="1694983" cy="2080372"/>
          </a:xfrm>
        </p:grpSpPr>
        <p:pic>
          <p:nvPicPr>
            <p:cNvPr id="101" name="Imagem 100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102" name="Imagem 101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25142" y="-922599"/>
              <a:ext cx="1370283" cy="1590279"/>
            </a:xfrm>
            <a:prstGeom prst="rect">
              <a:avLst/>
            </a:prstGeom>
          </p:spPr>
        </p:pic>
      </p:grpSp>
      <p:grpSp>
        <p:nvGrpSpPr>
          <p:cNvPr id="103" name="Agrupar 102"/>
          <p:cNvGrpSpPr/>
          <p:nvPr/>
        </p:nvGrpSpPr>
        <p:grpSpPr>
          <a:xfrm>
            <a:off x="1010968" y="2985237"/>
            <a:ext cx="251602" cy="308809"/>
            <a:chOff x="5600442" y="-922599"/>
            <a:chExt cx="1694983" cy="2080372"/>
          </a:xfrm>
        </p:grpSpPr>
        <p:pic>
          <p:nvPicPr>
            <p:cNvPr id="104" name="Imagem 103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105" name="Imagem 104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25142" y="-922599"/>
              <a:ext cx="1370283" cy="1590279"/>
            </a:xfrm>
            <a:prstGeom prst="rect">
              <a:avLst/>
            </a:prstGeom>
          </p:spPr>
        </p:pic>
      </p:grpSp>
      <p:grpSp>
        <p:nvGrpSpPr>
          <p:cNvPr id="106" name="Agrupar 105"/>
          <p:cNvGrpSpPr/>
          <p:nvPr/>
        </p:nvGrpSpPr>
        <p:grpSpPr>
          <a:xfrm>
            <a:off x="1010968" y="3348513"/>
            <a:ext cx="251602" cy="308809"/>
            <a:chOff x="5600442" y="-922599"/>
            <a:chExt cx="1694983" cy="2080372"/>
          </a:xfrm>
        </p:grpSpPr>
        <p:pic>
          <p:nvPicPr>
            <p:cNvPr id="107" name="Imagem 106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108" name="Imagem 107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25142" y="-922599"/>
              <a:ext cx="1370283" cy="1590279"/>
            </a:xfrm>
            <a:prstGeom prst="rect">
              <a:avLst/>
            </a:prstGeom>
          </p:spPr>
        </p:pic>
      </p:grpSp>
      <p:grpSp>
        <p:nvGrpSpPr>
          <p:cNvPr id="115" name="Agrupar 114"/>
          <p:cNvGrpSpPr/>
          <p:nvPr/>
        </p:nvGrpSpPr>
        <p:grpSpPr>
          <a:xfrm>
            <a:off x="4935361" y="1880893"/>
            <a:ext cx="251602" cy="308809"/>
            <a:chOff x="5600442" y="-922599"/>
            <a:chExt cx="1694983" cy="2080372"/>
          </a:xfrm>
        </p:grpSpPr>
        <p:pic>
          <p:nvPicPr>
            <p:cNvPr id="116" name="Imagem 115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117" name="Imagem 116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25142" y="-922599"/>
              <a:ext cx="1370283" cy="1590279"/>
            </a:xfrm>
            <a:prstGeom prst="rect">
              <a:avLst/>
            </a:prstGeom>
          </p:spPr>
        </p:pic>
      </p:grpSp>
      <p:grpSp>
        <p:nvGrpSpPr>
          <p:cNvPr id="118" name="Agrupar 117"/>
          <p:cNvGrpSpPr/>
          <p:nvPr/>
        </p:nvGrpSpPr>
        <p:grpSpPr>
          <a:xfrm>
            <a:off x="4935361" y="2392294"/>
            <a:ext cx="251602" cy="308809"/>
            <a:chOff x="5600442" y="-922599"/>
            <a:chExt cx="1694983" cy="2080372"/>
          </a:xfrm>
        </p:grpSpPr>
        <p:pic>
          <p:nvPicPr>
            <p:cNvPr id="119" name="Imagem 118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120" name="Imagem 119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25142" y="-922599"/>
              <a:ext cx="1370283" cy="1590279"/>
            </a:xfrm>
            <a:prstGeom prst="rect">
              <a:avLst/>
            </a:prstGeom>
          </p:spPr>
        </p:pic>
      </p:grpSp>
      <p:grpSp>
        <p:nvGrpSpPr>
          <p:cNvPr id="127" name="Agrupar 126"/>
          <p:cNvGrpSpPr/>
          <p:nvPr/>
        </p:nvGrpSpPr>
        <p:grpSpPr>
          <a:xfrm>
            <a:off x="4935361" y="2982698"/>
            <a:ext cx="251602" cy="308809"/>
            <a:chOff x="5600442" y="-922599"/>
            <a:chExt cx="1694983" cy="2080372"/>
          </a:xfrm>
        </p:grpSpPr>
        <p:pic>
          <p:nvPicPr>
            <p:cNvPr id="128" name="Imagem 127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129" name="Imagem 128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25142" y="-922599"/>
              <a:ext cx="1370283" cy="1590279"/>
            </a:xfrm>
            <a:prstGeom prst="rect">
              <a:avLst/>
            </a:prstGeom>
          </p:spPr>
        </p:pic>
      </p:grpSp>
      <p:grpSp>
        <p:nvGrpSpPr>
          <p:cNvPr id="130" name="Agrupar 129"/>
          <p:cNvGrpSpPr/>
          <p:nvPr/>
        </p:nvGrpSpPr>
        <p:grpSpPr>
          <a:xfrm>
            <a:off x="4935361" y="3713615"/>
            <a:ext cx="251602" cy="308809"/>
            <a:chOff x="5600442" y="-922599"/>
            <a:chExt cx="1694983" cy="2080372"/>
          </a:xfrm>
        </p:grpSpPr>
        <p:pic>
          <p:nvPicPr>
            <p:cNvPr id="131" name="Imagem 130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132" name="Imagem 131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25142" y="-922599"/>
              <a:ext cx="1370283" cy="1590279"/>
            </a:xfrm>
            <a:prstGeom prst="rect">
              <a:avLst/>
            </a:prstGeom>
          </p:spPr>
        </p:pic>
      </p:grpSp>
      <p:pic>
        <p:nvPicPr>
          <p:cNvPr id="136" name="Imagem 135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8983" y="183313"/>
            <a:ext cx="959319" cy="1023748"/>
          </a:xfrm>
          <a:prstGeom prst="rect">
            <a:avLst/>
          </a:prstGeom>
        </p:spPr>
      </p:pic>
      <p:sp>
        <p:nvSpPr>
          <p:cNvPr id="64" name="Google Shape;1065;p60"/>
          <p:cNvSpPr txBox="1">
            <a:spLocks/>
          </p:cNvSpPr>
          <p:nvPr/>
        </p:nvSpPr>
        <p:spPr>
          <a:xfrm>
            <a:off x="1253468" y="1855247"/>
            <a:ext cx="2925600" cy="25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Seja o primeiro a publicar </a:t>
            </a:r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notícias </a:t>
            </a:r>
            <a:br>
              <a:rPr lang="pt-BR" sz="8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e conteúdo novo nas mídias sociais</a:t>
            </a:r>
          </a:p>
          <a:p>
            <a:pPr>
              <a:buClr>
                <a:schemeClr val="dk1"/>
              </a:buClr>
              <a:buSzPts val="1100"/>
            </a:pPr>
            <a:endParaRPr lang="pt-BR" sz="8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Centralize, indexe, arquive e monetize </a:t>
            </a:r>
            <a:br>
              <a:rPr lang="pt-BR" sz="8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</a:br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o conteúdo em uma única plataforma.</a:t>
            </a:r>
          </a:p>
          <a:p>
            <a:pPr>
              <a:buClr>
                <a:schemeClr val="dk1"/>
              </a:buClr>
              <a:buSzPts val="1100"/>
            </a:pPr>
            <a:endParaRPr lang="pt-BR" sz="8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Ganhe mais dinheiro </a:t>
            </a:r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com a equipe de </a:t>
            </a:r>
            <a:br>
              <a:rPr lang="pt-BR" sz="8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distribuição vendendo mais conteúdo </a:t>
            </a:r>
          </a:p>
          <a:p>
            <a:pPr>
              <a:buClr>
                <a:schemeClr val="dk1"/>
              </a:buClr>
              <a:buSzPts val="1100"/>
            </a:pPr>
            <a:endParaRPr lang="pt-BR" sz="8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legendam seus vídeos </a:t>
            </a:r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para aumentar </a:t>
            </a:r>
            <a:br>
              <a:rPr lang="pt-BR" sz="8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o envolvimento de seus seguidores.</a:t>
            </a:r>
          </a:p>
          <a:p>
            <a:pPr>
              <a:buClr>
                <a:schemeClr val="dk1"/>
              </a:buClr>
              <a:buSzPts val="1100"/>
            </a:pPr>
            <a:endParaRPr lang="pt-BR" sz="8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Valorize seus arquivos </a:t>
            </a:r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para garantir o arquivamento</a:t>
            </a:r>
            <a:br>
              <a:rPr lang="pt-BR" sz="8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e a distribuição do conteúdo e distribuição</a:t>
            </a:r>
            <a:br>
              <a:rPr lang="pt-BR" sz="8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de conteúdo (vídeos, fotos, </a:t>
            </a:r>
            <a:r>
              <a:rPr lang="pt-BR" sz="800" dirty="0" err="1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PDFs</a:t>
            </a:r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).</a:t>
            </a:r>
          </a:p>
        </p:txBody>
      </p:sp>
      <p:sp>
        <p:nvSpPr>
          <p:cNvPr id="65" name="Google Shape;1066;p60"/>
          <p:cNvSpPr txBox="1">
            <a:spLocks/>
          </p:cNvSpPr>
          <p:nvPr/>
        </p:nvSpPr>
        <p:spPr>
          <a:xfrm>
            <a:off x="5156564" y="1839345"/>
            <a:ext cx="2925600" cy="25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pt-BR" sz="800" b="1" dirty="0">
                <a:solidFill>
                  <a:schemeClr val="bg1"/>
                </a:solidFill>
                <a:latin typeface="Asap" panose="02000503040000090004" pitchFamily="2" charset="0"/>
              </a:rPr>
              <a:t>Uma plataforma de nuvem segura que centraliza o conteúdo recebido em tempo real</a:t>
            </a:r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  <a:t>, acessível por meio de um simples navegador da Web para a mídia e os jornalistas dos jornais. </a:t>
            </a:r>
          </a:p>
          <a:p>
            <a:pPr>
              <a:buClr>
                <a:schemeClr val="dk1"/>
              </a:buClr>
              <a:buSzPts val="1100"/>
            </a:pPr>
            <a:endParaRPr lang="pt-BR" sz="8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800" b="1" dirty="0">
                <a:solidFill>
                  <a:schemeClr val="bg1"/>
                </a:solidFill>
                <a:latin typeface="Asap" panose="02000503040000090004" pitchFamily="2" charset="0"/>
              </a:rPr>
              <a:t>Uma oferta de armazenamento em nuvem adaptada</a:t>
            </a:r>
            <a:br>
              <a:rPr lang="pt-BR" sz="800" b="1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800" b="1" dirty="0">
                <a:solidFill>
                  <a:schemeClr val="bg1"/>
                </a:solidFill>
                <a:latin typeface="Asap" panose="02000503040000090004" pitchFamily="2" charset="0"/>
              </a:rPr>
              <a:t>ao volume de dados</a:t>
            </a:r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  <a:t>, com uma arquitetura de sistema que atende aos critérios de segurança da FFF (armazenamento híbrido redundante no </a:t>
            </a:r>
            <a:r>
              <a:rPr lang="pt-BR" sz="800" dirty="0" err="1">
                <a:solidFill>
                  <a:schemeClr val="bg1"/>
                </a:solidFill>
                <a:latin typeface="Asap" panose="02000503040000090004" pitchFamily="2" charset="0"/>
              </a:rPr>
              <a:t>Moments</a:t>
            </a:r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  <a:t> </a:t>
            </a:r>
            <a:r>
              <a:rPr lang="pt-BR" sz="800" dirty="0" err="1">
                <a:solidFill>
                  <a:schemeClr val="bg1"/>
                </a:solidFill>
                <a:latin typeface="Asap" panose="02000503040000090004" pitchFamily="2" charset="0"/>
              </a:rPr>
              <a:t>Lab</a:t>
            </a:r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  <a:t>). </a:t>
            </a:r>
          </a:p>
          <a:p>
            <a:pPr>
              <a:buClr>
                <a:schemeClr val="dk1"/>
              </a:buClr>
              <a:buSzPts val="1100"/>
            </a:pPr>
            <a:endParaRPr lang="pt-BR" sz="8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800" b="1" dirty="0">
                <a:solidFill>
                  <a:schemeClr val="bg1"/>
                </a:solidFill>
                <a:latin typeface="Asap" panose="02000503040000090004" pitchFamily="2" charset="0"/>
              </a:rPr>
              <a:t>Uma tecnologia de indexação de IA multimodal </a:t>
            </a:r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  <a:t>que </a:t>
            </a:r>
            <a:b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  <a:t>facilita o trabalho dos administradores da plataforma </a:t>
            </a:r>
            <a:b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  <a:t>(cenas, objetos, contexto) juntamente com o texto </a:t>
            </a:r>
            <a:b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  <a:t>falado (fala para texto e tradução). </a:t>
            </a:r>
          </a:p>
          <a:p>
            <a:pPr>
              <a:buClr>
                <a:schemeClr val="dk1"/>
              </a:buClr>
              <a:buSzPts val="1100"/>
            </a:pPr>
            <a:endParaRPr lang="pt-BR" sz="8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r>
              <a:rPr lang="pt-BR" sz="800" b="1" dirty="0">
                <a:solidFill>
                  <a:schemeClr val="bg1"/>
                </a:solidFill>
                <a:latin typeface="Asap" panose="02000503040000090004" pitchFamily="2" charset="0"/>
              </a:rPr>
              <a:t>A barra de pesquisa semântica </a:t>
            </a:r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  <a:t>permite que os clientes encontrem facilmente o conteúdo. Eles podem solicitar uma cotação e comprar o conteúdo diretamente na plataforma.</a:t>
            </a:r>
          </a:p>
        </p:txBody>
      </p:sp>
      <p:sp>
        <p:nvSpPr>
          <p:cNvPr id="66" name="Google Shape;464;p39"/>
          <p:cNvSpPr txBox="1">
            <a:spLocks/>
          </p:cNvSpPr>
          <p:nvPr/>
        </p:nvSpPr>
        <p:spPr>
          <a:xfrm>
            <a:off x="131939" y="4835863"/>
            <a:ext cx="543922" cy="110398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  <a:t>Le </a:t>
            </a:r>
            <a:r>
              <a:rPr lang="pt-BR" sz="800" dirty="0" err="1">
                <a:solidFill>
                  <a:schemeClr val="bg1"/>
                </a:solidFill>
                <a:latin typeface="Asap" panose="02000503040000090004" pitchFamily="2" charset="0"/>
              </a:rPr>
              <a:t>Parisien</a:t>
            </a:r>
            <a:endParaRPr lang="pt-BR" sz="8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cxnSp>
        <p:nvCxnSpPr>
          <p:cNvPr id="67" name="Conector reto 66"/>
          <p:cNvCxnSpPr/>
          <p:nvPr/>
        </p:nvCxnSpPr>
        <p:spPr>
          <a:xfrm>
            <a:off x="-171308" y="4991023"/>
            <a:ext cx="918731" cy="0"/>
          </a:xfrm>
          <a:prstGeom prst="line">
            <a:avLst/>
          </a:prstGeom>
          <a:ln>
            <a:solidFill>
              <a:srgbClr val="6B459C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oogle Shape;18;p3">
            <a:extLst>
              <a:ext uri="{FF2B5EF4-FFF2-40B4-BE49-F238E27FC236}">
                <a16:creationId xmlns:a16="http://schemas.microsoft.com/office/drawing/2014/main" id="{A459561B-359F-770F-F28B-B94F379D686E}"/>
              </a:ext>
            </a:extLst>
          </p:cNvPr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 descr="Uma imagem contendo desenho&#10;&#10;Descrição gerada automaticamente">
            <a:extLst>
              <a:ext uri="{FF2B5EF4-FFF2-40B4-BE49-F238E27FC236}">
                <a16:creationId xmlns:a16="http://schemas.microsoft.com/office/drawing/2014/main" id="{CBE35B11-3929-1F9E-804A-E48B18DCFA2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9808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Imagem 16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3680" y="3773328"/>
            <a:ext cx="965237" cy="1125404"/>
          </a:xfrm>
          <a:prstGeom prst="rect">
            <a:avLst/>
          </a:prstGeom>
        </p:spPr>
      </p:pic>
      <p:sp>
        <p:nvSpPr>
          <p:cNvPr id="216" name="Retângulo 215"/>
          <p:cNvSpPr/>
          <p:nvPr/>
        </p:nvSpPr>
        <p:spPr>
          <a:xfrm>
            <a:off x="6979389" y="1399325"/>
            <a:ext cx="2168017" cy="2877569"/>
          </a:xfrm>
          <a:prstGeom prst="rect">
            <a:avLst/>
          </a:prstGeom>
          <a:solidFill>
            <a:srgbClr val="6B4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Imagem 3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91407" y="341458"/>
            <a:ext cx="1119560" cy="1164600"/>
          </a:xfrm>
          <a:prstGeom prst="rect">
            <a:avLst/>
          </a:prstGeom>
        </p:spPr>
      </p:pic>
      <p:pic>
        <p:nvPicPr>
          <p:cNvPr id="40" name="Imagem 39" descr="Forma, Seta&#10;&#10;Descrição gerada automaticamente">
            <a:extLst>
              <a:ext uri="{FF2B5EF4-FFF2-40B4-BE49-F238E27FC236}">
                <a16:creationId xmlns:a16="http://schemas.microsoft.com/office/drawing/2014/main" id="{BE10C52D-B406-4592-E1F9-3D745114E9C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4334" y="4224843"/>
            <a:ext cx="676014" cy="721418"/>
          </a:xfrm>
          <a:prstGeom prst="rect">
            <a:avLst/>
          </a:prstGeom>
        </p:spPr>
      </p:pic>
      <p:sp>
        <p:nvSpPr>
          <p:cNvPr id="42" name="Google Shape;472;p40"/>
          <p:cNvSpPr txBox="1">
            <a:spLocks/>
          </p:cNvSpPr>
          <p:nvPr/>
        </p:nvSpPr>
        <p:spPr>
          <a:xfrm>
            <a:off x="220710" y="377930"/>
            <a:ext cx="5597119" cy="4772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b="1" dirty="0">
                <a:solidFill>
                  <a:srgbClr val="6B459C"/>
                </a:solidFill>
                <a:latin typeface="Asap" panose="02000503040000090004" pitchFamily="2" charset="0"/>
                <a:ea typeface="Public Sans Light"/>
                <a:cs typeface="Public Sans Light"/>
              </a:rPr>
              <a:t>PARISIEN - JORNAL</a:t>
            </a:r>
          </a:p>
        </p:txBody>
      </p:sp>
      <p:cxnSp>
        <p:nvCxnSpPr>
          <p:cNvPr id="45" name="Conector reto 44"/>
          <p:cNvCxnSpPr/>
          <p:nvPr/>
        </p:nvCxnSpPr>
        <p:spPr>
          <a:xfrm>
            <a:off x="-5856" y="923944"/>
            <a:ext cx="2268837" cy="0"/>
          </a:xfrm>
          <a:prstGeom prst="line">
            <a:avLst/>
          </a:prstGeom>
          <a:ln w="19050"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Google Shape;441;p39"/>
          <p:cNvSpPr txBox="1"/>
          <p:nvPr/>
        </p:nvSpPr>
        <p:spPr>
          <a:xfrm>
            <a:off x="220711" y="919571"/>
            <a:ext cx="3160548" cy="617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600" dirty="0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</a:rPr>
              <a:t>Produção ao vivo, arquivamento e venda de conteúdo</a:t>
            </a:r>
          </a:p>
        </p:txBody>
      </p:sp>
      <p:pic>
        <p:nvPicPr>
          <p:cNvPr id="93" name="Imagem 92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75746" y="717936"/>
            <a:ext cx="959319" cy="1023748"/>
          </a:xfrm>
          <a:prstGeom prst="rect">
            <a:avLst/>
          </a:prstGeom>
        </p:spPr>
      </p:pic>
      <p:pic>
        <p:nvPicPr>
          <p:cNvPr id="103" name="Google Shape;1094;p61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226" y="1586058"/>
            <a:ext cx="839276" cy="262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4" name="Agrupar 103"/>
          <p:cNvGrpSpPr/>
          <p:nvPr/>
        </p:nvGrpSpPr>
        <p:grpSpPr>
          <a:xfrm>
            <a:off x="413474" y="1645569"/>
            <a:ext cx="6264467" cy="2631325"/>
            <a:chOff x="1052017" y="1323175"/>
            <a:chExt cx="6264467" cy="2631325"/>
          </a:xfrm>
        </p:grpSpPr>
        <p:sp>
          <p:nvSpPr>
            <p:cNvPr id="105" name="Google Shape;1085;p61"/>
            <p:cNvSpPr/>
            <p:nvPr/>
          </p:nvSpPr>
          <p:spPr>
            <a:xfrm>
              <a:off x="4529125" y="1757425"/>
              <a:ext cx="536700" cy="1938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grpSp>
          <p:nvGrpSpPr>
            <p:cNvPr id="106" name="Google Shape;1095;p61"/>
            <p:cNvGrpSpPr/>
            <p:nvPr/>
          </p:nvGrpSpPr>
          <p:grpSpPr>
            <a:xfrm>
              <a:off x="2128067" y="2503015"/>
              <a:ext cx="291139" cy="291097"/>
              <a:chOff x="7758881" y="1216362"/>
              <a:chExt cx="420600" cy="420600"/>
            </a:xfrm>
          </p:grpSpPr>
          <p:sp>
            <p:nvSpPr>
              <p:cNvPr id="151" name="Google Shape;1096;p61"/>
              <p:cNvSpPr/>
              <p:nvPr/>
            </p:nvSpPr>
            <p:spPr>
              <a:xfrm>
                <a:off x="7758881" y="1216362"/>
                <a:ext cx="420600" cy="420600"/>
              </a:xfrm>
              <a:prstGeom prst="roundRect">
                <a:avLst>
                  <a:gd name="adj" fmla="val 16667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152" name="Google Shape;1097;p61"/>
              <p:cNvPicPr preferRelativeResize="0"/>
              <p:nvPr/>
            </p:nvPicPr>
            <p:blipFill rotWithShape="1">
              <a:blip r:embed="rId7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831490" y="1288971"/>
                <a:ext cx="275515" cy="2755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107" name="Google Shape;1098;p61"/>
            <p:cNvCxnSpPr/>
            <p:nvPr/>
          </p:nvCxnSpPr>
          <p:spPr>
            <a:xfrm>
              <a:off x="2556020" y="2640016"/>
              <a:ext cx="832200" cy="10200"/>
            </a:xfrm>
            <a:prstGeom prst="straightConnector1">
              <a:avLst/>
            </a:prstGeom>
            <a:noFill/>
            <a:ln w="9525" cap="flat" cmpd="sng">
              <a:solidFill>
                <a:srgbClr val="ADAAFF"/>
              </a:solidFill>
              <a:prstDash val="solid"/>
              <a:round/>
              <a:headEnd type="diamond" w="med" len="med"/>
              <a:tailEnd type="none" w="med" len="med"/>
            </a:ln>
          </p:spPr>
        </p:cxnSp>
        <p:pic>
          <p:nvPicPr>
            <p:cNvPr id="108" name="Google Shape;1099;p61"/>
            <p:cNvPicPr preferRelativeResize="0"/>
            <p:nvPr/>
          </p:nvPicPr>
          <p:blipFill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0133" y="2399299"/>
              <a:ext cx="489000" cy="4890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</p:pic>
        <p:cxnSp>
          <p:nvCxnSpPr>
            <p:cNvPr id="109" name="Google Shape;1100;p61"/>
            <p:cNvCxnSpPr/>
            <p:nvPr/>
          </p:nvCxnSpPr>
          <p:spPr>
            <a:xfrm rot="10800000">
              <a:off x="4284626" y="1756190"/>
              <a:ext cx="0" cy="562200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10" name="Google Shape;1101;p61"/>
            <p:cNvCxnSpPr/>
            <p:nvPr/>
          </p:nvCxnSpPr>
          <p:spPr>
            <a:xfrm rot="10800000">
              <a:off x="2556013" y="2033120"/>
              <a:ext cx="829200" cy="616800"/>
            </a:xfrm>
            <a:prstGeom prst="bentConnector3">
              <a:avLst>
                <a:gd name="adj1" fmla="val 0"/>
              </a:avLst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diamond" w="med" len="med"/>
            </a:ln>
          </p:spPr>
        </p:cxnSp>
        <p:cxnSp>
          <p:nvCxnSpPr>
            <p:cNvPr id="111" name="Google Shape;1102;p61"/>
            <p:cNvCxnSpPr/>
            <p:nvPr/>
          </p:nvCxnSpPr>
          <p:spPr>
            <a:xfrm rot="10800000" flipH="1">
              <a:off x="5181013" y="2026943"/>
              <a:ext cx="829200" cy="616800"/>
            </a:xfrm>
            <a:prstGeom prst="bentConnector3">
              <a:avLst>
                <a:gd name="adj1" fmla="val 0"/>
              </a:avLst>
            </a:pr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diamond" w="med" len="med"/>
            </a:ln>
          </p:spPr>
        </p:cxnSp>
        <p:cxnSp>
          <p:nvCxnSpPr>
            <p:cNvPr id="112" name="Google Shape;1103;p61"/>
            <p:cNvCxnSpPr/>
            <p:nvPr/>
          </p:nvCxnSpPr>
          <p:spPr>
            <a:xfrm>
              <a:off x="4597653" y="2643788"/>
              <a:ext cx="583360" cy="6428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sp>
          <p:nvSpPr>
            <p:cNvPr id="113" name="Google Shape;1104;p61"/>
            <p:cNvSpPr txBox="1"/>
            <p:nvPr/>
          </p:nvSpPr>
          <p:spPr>
            <a:xfrm>
              <a:off x="1052017" y="2452541"/>
              <a:ext cx="1019098" cy="36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000" dirty="0">
                  <a:solidFill>
                    <a:schemeClr val="lt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Rádio ao vivo</a:t>
              </a:r>
              <a:br>
                <a:rPr lang="fr" sz="1000" dirty="0">
                  <a:solidFill>
                    <a:schemeClr val="lt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</a:br>
              <a:r>
                <a:rPr lang="fr" sz="1000" dirty="0">
                  <a:solidFill>
                    <a:schemeClr val="lt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Podcast</a:t>
              </a:r>
              <a:endParaRPr sz="10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cxnSp>
          <p:nvCxnSpPr>
            <p:cNvPr id="114" name="Google Shape;1105;p61"/>
            <p:cNvCxnSpPr/>
            <p:nvPr/>
          </p:nvCxnSpPr>
          <p:spPr>
            <a:xfrm rot="10800000" flipH="1">
              <a:off x="3372825" y="2648938"/>
              <a:ext cx="598800" cy="5100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grpSp>
          <p:nvGrpSpPr>
            <p:cNvPr id="115" name="Google Shape;1106;p61"/>
            <p:cNvGrpSpPr/>
            <p:nvPr/>
          </p:nvGrpSpPr>
          <p:grpSpPr>
            <a:xfrm>
              <a:off x="6068561" y="3115653"/>
              <a:ext cx="291084" cy="291084"/>
              <a:chOff x="743989" y="4007425"/>
              <a:chExt cx="304800" cy="304800"/>
            </a:xfrm>
          </p:grpSpPr>
          <p:sp>
            <p:nvSpPr>
              <p:cNvPr id="149" name="Google Shape;1107;p61"/>
              <p:cNvSpPr/>
              <p:nvPr/>
            </p:nvSpPr>
            <p:spPr>
              <a:xfrm>
                <a:off x="743989" y="4007425"/>
                <a:ext cx="304800" cy="304800"/>
              </a:xfrm>
              <a:prstGeom prst="roundRect">
                <a:avLst>
                  <a:gd name="adj" fmla="val 16667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150" name="Google Shape;1108;p61"/>
              <p:cNvPicPr preferRelativeResize="0"/>
              <p:nvPr/>
            </p:nvPicPr>
            <p:blipFill rotWithShape="1">
              <a:blip r:embed="rId9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96622" y="4059958"/>
                <a:ext cx="199718" cy="19973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16" name="Google Shape;1109;p61"/>
            <p:cNvSpPr txBox="1"/>
            <p:nvPr/>
          </p:nvSpPr>
          <p:spPr>
            <a:xfrm>
              <a:off x="6417969" y="3145400"/>
              <a:ext cx="898515" cy="2111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000" dirty="0">
                  <a:solidFill>
                    <a:schemeClr val="lt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Mídia social</a:t>
              </a:r>
              <a:endParaRPr sz="10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cxnSp>
          <p:nvCxnSpPr>
            <p:cNvPr id="117" name="Google Shape;1110;p61"/>
            <p:cNvCxnSpPr/>
            <p:nvPr/>
          </p:nvCxnSpPr>
          <p:spPr>
            <a:xfrm flipH="1">
              <a:off x="2557513" y="2644970"/>
              <a:ext cx="829200" cy="616800"/>
            </a:xfrm>
            <a:prstGeom prst="bentConnector3">
              <a:avLst>
                <a:gd name="adj1" fmla="val 0"/>
              </a:avLst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diamond" w="med" len="med"/>
            </a:ln>
          </p:spPr>
        </p:cxnSp>
        <p:grpSp>
          <p:nvGrpSpPr>
            <p:cNvPr id="118" name="Google Shape;1111;p61"/>
            <p:cNvGrpSpPr/>
            <p:nvPr/>
          </p:nvGrpSpPr>
          <p:grpSpPr>
            <a:xfrm>
              <a:off x="6061655" y="1884857"/>
              <a:ext cx="304893" cy="304851"/>
              <a:chOff x="2845356" y="1772026"/>
              <a:chExt cx="420600" cy="420600"/>
            </a:xfrm>
          </p:grpSpPr>
          <p:sp>
            <p:nvSpPr>
              <p:cNvPr id="147" name="Google Shape;1112;p61"/>
              <p:cNvSpPr/>
              <p:nvPr/>
            </p:nvSpPr>
            <p:spPr>
              <a:xfrm>
                <a:off x="2845356" y="1772026"/>
                <a:ext cx="420600" cy="420600"/>
              </a:xfrm>
              <a:prstGeom prst="roundRect">
                <a:avLst>
                  <a:gd name="adj" fmla="val 16667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148" name="Google Shape;1113;p61"/>
              <p:cNvPicPr preferRelativeResize="0"/>
              <p:nvPr/>
            </p:nvPicPr>
            <p:blipFill rotWithShape="1">
              <a:blip r:embed="rId10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917965" y="1844557"/>
                <a:ext cx="275515" cy="2755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119" name="Google Shape;1114;p61"/>
            <p:cNvCxnSpPr/>
            <p:nvPr/>
          </p:nvCxnSpPr>
          <p:spPr>
            <a:xfrm>
              <a:off x="5181013" y="2643843"/>
              <a:ext cx="829200" cy="616800"/>
            </a:xfrm>
            <a:prstGeom prst="bentConnector3">
              <a:avLst>
                <a:gd name="adj1" fmla="val 0"/>
              </a:avLst>
            </a:pr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diamond" w="med" len="med"/>
            </a:ln>
          </p:spPr>
        </p:cxnSp>
        <p:sp>
          <p:nvSpPr>
            <p:cNvPr id="120" name="Google Shape;1115;p61"/>
            <p:cNvSpPr txBox="1"/>
            <p:nvPr/>
          </p:nvSpPr>
          <p:spPr>
            <a:xfrm>
              <a:off x="6417984" y="1936359"/>
              <a:ext cx="898500" cy="23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000" dirty="0">
                  <a:solidFill>
                    <a:schemeClr val="lt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INA</a:t>
              </a:r>
              <a:endParaRPr sz="10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sp>
          <p:nvSpPr>
            <p:cNvPr id="121" name="Google Shape;1116;p61"/>
            <p:cNvSpPr txBox="1"/>
            <p:nvPr/>
          </p:nvSpPr>
          <p:spPr>
            <a:xfrm>
              <a:off x="4434599" y="1323175"/>
              <a:ext cx="1622400" cy="48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chemeClr val="lt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Editores e jornalistas</a:t>
              </a:r>
              <a:endParaRPr sz="100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grpSp>
          <p:nvGrpSpPr>
            <p:cNvPr id="122" name="Google Shape;1117;p61"/>
            <p:cNvGrpSpPr/>
            <p:nvPr/>
          </p:nvGrpSpPr>
          <p:grpSpPr>
            <a:xfrm>
              <a:off x="4132176" y="1425127"/>
              <a:ext cx="304892" cy="304931"/>
              <a:chOff x="125646" y="3994572"/>
              <a:chExt cx="385500" cy="385500"/>
            </a:xfrm>
          </p:grpSpPr>
          <p:sp>
            <p:nvSpPr>
              <p:cNvPr id="145" name="Google Shape;1118;p61"/>
              <p:cNvSpPr/>
              <p:nvPr/>
            </p:nvSpPr>
            <p:spPr>
              <a:xfrm>
                <a:off x="125646" y="3994572"/>
                <a:ext cx="385500" cy="385500"/>
              </a:xfrm>
              <a:prstGeom prst="roundRect">
                <a:avLst>
                  <a:gd name="adj" fmla="val 16667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146" name="Google Shape;1119;p61"/>
              <p:cNvPicPr preferRelativeResize="0"/>
              <p:nvPr/>
            </p:nvPicPr>
            <p:blipFill rotWithShape="1">
              <a:blip r:embed="rId11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92204" y="4061058"/>
                <a:ext cx="252552" cy="25257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3" name="Google Shape;1120;p61"/>
            <p:cNvGrpSpPr/>
            <p:nvPr/>
          </p:nvGrpSpPr>
          <p:grpSpPr>
            <a:xfrm>
              <a:off x="2121162" y="3104776"/>
              <a:ext cx="304968" cy="304921"/>
              <a:chOff x="2478157" y="1943315"/>
              <a:chExt cx="465600" cy="465600"/>
            </a:xfrm>
          </p:grpSpPr>
          <p:sp>
            <p:nvSpPr>
              <p:cNvPr id="143" name="Google Shape;1121;p61"/>
              <p:cNvSpPr/>
              <p:nvPr/>
            </p:nvSpPr>
            <p:spPr>
              <a:xfrm>
                <a:off x="2478157" y="1943315"/>
                <a:ext cx="465600" cy="465600"/>
              </a:xfrm>
              <a:prstGeom prst="roundRect">
                <a:avLst>
                  <a:gd name="adj" fmla="val 16667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144" name="Google Shape;1122;p61"/>
              <p:cNvPicPr preferRelativeResize="0"/>
              <p:nvPr/>
            </p:nvPicPr>
            <p:blipFill rotWithShape="1">
              <a:blip r:embed="rId12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558517" y="2023676"/>
                <a:ext cx="304925" cy="30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4" name="Google Shape;1123;p61"/>
            <p:cNvSpPr txBox="1"/>
            <p:nvPr/>
          </p:nvSpPr>
          <p:spPr>
            <a:xfrm>
              <a:off x="4434599" y="3465500"/>
              <a:ext cx="1295700" cy="48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chemeClr val="lt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Clientes/Parceiros</a:t>
              </a:r>
              <a:endParaRPr sz="100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grpSp>
          <p:nvGrpSpPr>
            <p:cNvPr id="125" name="Google Shape;1124;p61"/>
            <p:cNvGrpSpPr/>
            <p:nvPr/>
          </p:nvGrpSpPr>
          <p:grpSpPr>
            <a:xfrm>
              <a:off x="2121198" y="1887526"/>
              <a:ext cx="304893" cy="304851"/>
              <a:chOff x="5574981" y="2932268"/>
              <a:chExt cx="420600" cy="420600"/>
            </a:xfrm>
          </p:grpSpPr>
          <p:sp>
            <p:nvSpPr>
              <p:cNvPr id="141" name="Google Shape;1125;p61"/>
              <p:cNvSpPr/>
              <p:nvPr/>
            </p:nvSpPr>
            <p:spPr>
              <a:xfrm>
                <a:off x="5574981" y="2932268"/>
                <a:ext cx="420600" cy="420600"/>
              </a:xfrm>
              <a:prstGeom prst="roundRect">
                <a:avLst>
                  <a:gd name="adj" fmla="val 16667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sap" panose="02000503040000090004" pitchFamily="2" charset="0"/>
                  <a:ea typeface="Public Sans"/>
                  <a:cs typeface="Public Sans"/>
                  <a:sym typeface="Public Sans"/>
                </a:endParaRPr>
              </a:p>
            </p:txBody>
          </p:sp>
          <p:pic>
            <p:nvPicPr>
              <p:cNvPr id="142" name="Google Shape;1126;p61"/>
              <p:cNvPicPr preferRelativeResize="0"/>
              <p:nvPr/>
            </p:nvPicPr>
            <p:blipFill rotWithShape="1">
              <a:blip r:embed="rId1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647590" y="3004800"/>
                <a:ext cx="275515" cy="2755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6" name="Google Shape;1127;p61"/>
            <p:cNvSpPr txBox="1"/>
            <p:nvPr/>
          </p:nvSpPr>
          <p:spPr>
            <a:xfrm>
              <a:off x="1241915" y="1860916"/>
              <a:ext cx="829200" cy="36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chemeClr val="lt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Arquivo</a:t>
              </a:r>
              <a:endParaRPr sz="100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sp>
          <p:nvSpPr>
            <p:cNvPr id="127" name="Google Shape;1128;p61"/>
            <p:cNvSpPr txBox="1"/>
            <p:nvPr/>
          </p:nvSpPr>
          <p:spPr>
            <a:xfrm>
              <a:off x="1241915" y="3072441"/>
              <a:ext cx="829200" cy="36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chemeClr val="lt1"/>
                  </a:solidFill>
                  <a:latin typeface="Asap" panose="02000503040000090004" pitchFamily="2" charset="0"/>
                  <a:ea typeface="Public Sans"/>
                  <a:cs typeface="Public Sans"/>
                  <a:sym typeface="Public Sans"/>
                </a:rPr>
                <a:t>Captações de JRI/PQR</a:t>
              </a:r>
              <a:endParaRPr sz="100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128" name="Google Shape;1129;p61"/>
            <p:cNvPicPr preferRelativeResize="0"/>
            <p:nvPr/>
          </p:nvPicPr>
          <p:blipFill rotWithShape="1">
            <a:blip r:embed="rId1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29925" y="1787675"/>
              <a:ext cx="134723" cy="125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130;p61"/>
            <p:cNvPicPr preferRelativeResize="0"/>
            <p:nvPr/>
          </p:nvPicPr>
          <p:blipFill rotWithShape="1">
            <a:blip r:embed="rId1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91677" y="1787679"/>
              <a:ext cx="134700" cy="1281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</p:pic>
        <p:pic>
          <p:nvPicPr>
            <p:cNvPr id="130" name="Google Shape;1131;p61"/>
            <p:cNvPicPr preferRelativeResize="0"/>
            <p:nvPr/>
          </p:nvPicPr>
          <p:blipFill rotWithShape="1">
            <a:blip r:embed="rId1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68174" y="1789133"/>
              <a:ext cx="134700" cy="125100"/>
            </a:xfrm>
            <a:prstGeom prst="roundRect">
              <a:avLst>
                <a:gd name="adj" fmla="val 20424"/>
              </a:avLst>
            </a:prstGeom>
            <a:noFill/>
            <a:ln>
              <a:noFill/>
            </a:ln>
          </p:spPr>
        </p:pic>
        <p:grpSp>
          <p:nvGrpSpPr>
            <p:cNvPr id="131" name="Google Shape;1132;p61"/>
            <p:cNvGrpSpPr/>
            <p:nvPr/>
          </p:nvGrpSpPr>
          <p:grpSpPr>
            <a:xfrm>
              <a:off x="4132176" y="3546825"/>
              <a:ext cx="312224" cy="326320"/>
              <a:chOff x="4136001" y="3449400"/>
              <a:chExt cx="312224" cy="326320"/>
            </a:xfrm>
          </p:grpSpPr>
          <p:grpSp>
            <p:nvGrpSpPr>
              <p:cNvPr id="137" name="Google Shape;1133;p61"/>
              <p:cNvGrpSpPr/>
              <p:nvPr/>
            </p:nvGrpSpPr>
            <p:grpSpPr>
              <a:xfrm>
                <a:off x="4136001" y="3470789"/>
                <a:ext cx="304892" cy="304931"/>
                <a:chOff x="125646" y="3994572"/>
                <a:chExt cx="385500" cy="385500"/>
              </a:xfrm>
            </p:grpSpPr>
            <p:sp>
              <p:nvSpPr>
                <p:cNvPr id="139" name="Google Shape;1134;p61"/>
                <p:cNvSpPr/>
                <p:nvPr/>
              </p:nvSpPr>
              <p:spPr>
                <a:xfrm>
                  <a:off x="125646" y="3994572"/>
                  <a:ext cx="385500" cy="3855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Asap" panose="02000503040000090004" pitchFamily="2" charset="0"/>
                    <a:ea typeface="Public Sans"/>
                    <a:cs typeface="Public Sans"/>
                    <a:sym typeface="Public Sans"/>
                  </a:endParaRPr>
                </a:p>
              </p:txBody>
            </p:sp>
            <p:pic>
              <p:nvPicPr>
                <p:cNvPr id="140" name="Google Shape;1135;p61"/>
                <p:cNvPicPr preferRelativeResize="0"/>
                <p:nvPr/>
              </p:nvPicPr>
              <p:blipFill rotWithShape="1">
                <a:blip r:embed="rId17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r="-14298"/>
                <a:stretch/>
              </p:blipFill>
              <p:spPr>
                <a:xfrm>
                  <a:off x="192204" y="4061058"/>
                  <a:ext cx="252552" cy="25257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38" name="Google Shape;1136;p61"/>
              <p:cNvSpPr txBox="1"/>
              <p:nvPr/>
            </p:nvSpPr>
            <p:spPr>
              <a:xfrm>
                <a:off x="4233125" y="3449400"/>
                <a:ext cx="2151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" sz="800">
                    <a:solidFill>
                      <a:srgbClr val="141414"/>
                    </a:solidFill>
                    <a:latin typeface="Asap" panose="02000503040000090004" pitchFamily="2" charset="0"/>
                    <a:ea typeface="Public Sans ExtraBold"/>
                    <a:cs typeface="Public Sans ExtraBold"/>
                    <a:sym typeface="Public Sans ExtraBold"/>
                  </a:rPr>
                  <a:t>$</a:t>
                </a:r>
                <a:endParaRPr sz="800">
                  <a:solidFill>
                    <a:srgbClr val="141414"/>
                  </a:solidFill>
                  <a:latin typeface="Asap" panose="02000503040000090004" pitchFamily="2" charset="0"/>
                  <a:ea typeface="Public Sans ExtraBold"/>
                  <a:cs typeface="Public Sans ExtraBold"/>
                  <a:sym typeface="Public Sans ExtraBold"/>
                </a:endParaRPr>
              </a:p>
            </p:txBody>
          </p:sp>
        </p:grpSp>
        <p:cxnSp>
          <p:nvCxnSpPr>
            <p:cNvPr id="132" name="Google Shape;1137;p61"/>
            <p:cNvCxnSpPr/>
            <p:nvPr/>
          </p:nvCxnSpPr>
          <p:spPr>
            <a:xfrm rot="10800000">
              <a:off x="4288289" y="2946815"/>
              <a:ext cx="0" cy="562200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33" name="Google Shape;1138;p61"/>
            <p:cNvCxnSpPr/>
            <p:nvPr/>
          </p:nvCxnSpPr>
          <p:spPr>
            <a:xfrm rot="10800000">
              <a:off x="4284632" y="1815436"/>
              <a:ext cx="0" cy="696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dot"/>
              <a:round/>
              <a:headEnd type="none" w="med" len="med"/>
              <a:tailEnd type="diamond" w="med" len="med"/>
            </a:ln>
          </p:spPr>
        </p:cxnSp>
        <p:cxnSp>
          <p:nvCxnSpPr>
            <p:cNvPr id="134" name="Google Shape;1139;p61"/>
            <p:cNvCxnSpPr/>
            <p:nvPr/>
          </p:nvCxnSpPr>
          <p:spPr>
            <a:xfrm rot="10800000">
              <a:off x="3386432" y="2616711"/>
              <a:ext cx="0" cy="696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dot"/>
              <a:round/>
              <a:headEnd type="none" w="med" len="med"/>
              <a:tailEnd type="diamond" w="med" len="med"/>
            </a:ln>
          </p:spPr>
        </p:cxnSp>
        <p:cxnSp>
          <p:nvCxnSpPr>
            <p:cNvPr id="135" name="Google Shape;1140;p61"/>
            <p:cNvCxnSpPr/>
            <p:nvPr/>
          </p:nvCxnSpPr>
          <p:spPr>
            <a:xfrm rot="10800000">
              <a:off x="5181032" y="2635852"/>
              <a:ext cx="0" cy="69600"/>
            </a:xfrm>
            <a:prstGeom prst="straightConnector1">
              <a:avLst/>
            </a:prstGeom>
            <a:noFill/>
            <a:ln w="9525" cap="flat" cmpd="sng">
              <a:solidFill>
                <a:schemeClr val="accent4"/>
              </a:solidFill>
              <a:prstDash val="dot"/>
              <a:round/>
              <a:headEnd type="none" w="med" len="med"/>
              <a:tailEnd type="diamond" w="med" len="med"/>
            </a:ln>
          </p:spPr>
        </p:cxnSp>
        <p:cxnSp>
          <p:nvCxnSpPr>
            <p:cNvPr id="136" name="Google Shape;1141;p61"/>
            <p:cNvCxnSpPr/>
            <p:nvPr/>
          </p:nvCxnSpPr>
          <p:spPr>
            <a:xfrm rot="10800000">
              <a:off x="4288307" y="3465498"/>
              <a:ext cx="0" cy="696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dot"/>
              <a:round/>
              <a:headEnd type="none" w="med" len="med"/>
              <a:tailEnd type="diamond" w="med" len="med"/>
            </a:ln>
          </p:spPr>
        </p:cxnSp>
      </p:grpSp>
      <p:sp>
        <p:nvSpPr>
          <p:cNvPr id="153" name="Google Shape;464;p39"/>
          <p:cNvSpPr txBox="1">
            <a:spLocks/>
          </p:cNvSpPr>
          <p:nvPr/>
        </p:nvSpPr>
        <p:spPr>
          <a:xfrm>
            <a:off x="131939" y="4835863"/>
            <a:ext cx="543922" cy="110398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  <a:t>Le </a:t>
            </a:r>
            <a:r>
              <a:rPr lang="pt-BR" sz="800" dirty="0" err="1">
                <a:solidFill>
                  <a:schemeClr val="bg1"/>
                </a:solidFill>
                <a:latin typeface="Asap" panose="02000503040000090004" pitchFamily="2" charset="0"/>
              </a:rPr>
              <a:t>Parisien</a:t>
            </a:r>
            <a:endParaRPr lang="pt-BR" sz="8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cxnSp>
        <p:nvCxnSpPr>
          <p:cNvPr id="154" name="Conector reto 153"/>
          <p:cNvCxnSpPr/>
          <p:nvPr/>
        </p:nvCxnSpPr>
        <p:spPr>
          <a:xfrm>
            <a:off x="-171308" y="4991023"/>
            <a:ext cx="918731" cy="0"/>
          </a:xfrm>
          <a:prstGeom prst="line">
            <a:avLst/>
          </a:prstGeom>
          <a:ln>
            <a:solidFill>
              <a:srgbClr val="6B459C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Google Shape;1086;p61"/>
          <p:cNvSpPr txBox="1">
            <a:spLocks/>
          </p:cNvSpPr>
          <p:nvPr/>
        </p:nvSpPr>
        <p:spPr>
          <a:xfrm>
            <a:off x="7105569" y="1332957"/>
            <a:ext cx="1306210" cy="96232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050" b="1" dirty="0">
                <a:solidFill>
                  <a:schemeClr val="bg1"/>
                </a:solidFill>
                <a:latin typeface="Asap" panose="02000503040000090004" pitchFamily="2" charset="0"/>
              </a:rPr>
              <a:t>X8</a:t>
            </a:r>
          </a:p>
          <a:p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Transcrever conteúdo 8 vezes mais rápido</a:t>
            </a:r>
          </a:p>
          <a:p>
            <a:endParaRPr lang="pt-BR" sz="9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sp>
        <p:nvSpPr>
          <p:cNvPr id="160" name="Google Shape;1087;p61"/>
          <p:cNvSpPr txBox="1">
            <a:spLocks/>
          </p:cNvSpPr>
          <p:nvPr/>
        </p:nvSpPr>
        <p:spPr>
          <a:xfrm>
            <a:off x="7105569" y="2190334"/>
            <a:ext cx="1710497" cy="113236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050" b="1" dirty="0">
                <a:solidFill>
                  <a:schemeClr val="bg1"/>
                </a:solidFill>
                <a:latin typeface="Asap" panose="02000503040000090004" pitchFamily="2" charset="0"/>
              </a:rPr>
              <a:t>600h</a:t>
            </a:r>
            <a:endParaRPr lang="pt-BR" sz="1000" b="1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Todos os arquivos</a:t>
            </a:r>
            <a:b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de vídeo são armazenados</a:t>
            </a:r>
            <a:b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no </a:t>
            </a:r>
            <a:r>
              <a:rPr lang="pt-BR" sz="900" dirty="0" err="1">
                <a:solidFill>
                  <a:schemeClr val="bg1"/>
                </a:solidFill>
                <a:latin typeface="Asap" panose="02000503040000090004" pitchFamily="2" charset="0"/>
              </a:rPr>
              <a:t>Moments</a:t>
            </a: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Asap" panose="02000503040000090004" pitchFamily="2" charset="0"/>
              </a:rPr>
              <a:t>Lab</a:t>
            </a: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 para que possam ser pesquisados</a:t>
            </a:r>
          </a:p>
          <a:p>
            <a:endParaRPr lang="pt-BR" sz="9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sp>
        <p:nvSpPr>
          <p:cNvPr id="161" name="Google Shape;1092;p61"/>
          <p:cNvSpPr txBox="1">
            <a:spLocks/>
          </p:cNvSpPr>
          <p:nvPr/>
        </p:nvSpPr>
        <p:spPr>
          <a:xfrm>
            <a:off x="7105569" y="3316314"/>
            <a:ext cx="2028513" cy="9323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000" b="1" dirty="0">
                <a:solidFill>
                  <a:schemeClr val="bg1"/>
                </a:solidFill>
                <a:latin typeface="Asap" panose="02000503040000090004" pitchFamily="2" charset="0"/>
              </a:rPr>
              <a:t>INTEGRAÇÃO DE MÍDIA SOCIAL</a:t>
            </a:r>
          </a:p>
          <a:p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Gerencie e publique</a:t>
            </a:r>
            <a:b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no </a:t>
            </a:r>
            <a:r>
              <a:rPr lang="pt-BR" sz="900" dirty="0" err="1">
                <a:solidFill>
                  <a:schemeClr val="bg1"/>
                </a:solidFill>
                <a:latin typeface="Asap" panose="02000503040000090004" pitchFamily="2" charset="0"/>
              </a:rPr>
              <a:t>Dailymotion</a:t>
            </a: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  &amp; </a:t>
            </a:r>
            <a:r>
              <a:rPr lang="pt-BR" sz="900" dirty="0" err="1">
                <a:solidFill>
                  <a:schemeClr val="bg1"/>
                </a:solidFill>
                <a:latin typeface="Asap" panose="02000503040000090004" pitchFamily="2" charset="0"/>
              </a:rPr>
              <a:t>Youtube</a:t>
            </a: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 diretamente do </a:t>
            </a:r>
            <a:r>
              <a:rPr lang="pt-BR" sz="900" dirty="0" err="1">
                <a:solidFill>
                  <a:schemeClr val="bg1"/>
                </a:solidFill>
                <a:latin typeface="Asap" panose="02000503040000090004" pitchFamily="2" charset="0"/>
              </a:rPr>
              <a:t>Moments</a:t>
            </a: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Asap" panose="02000503040000090004" pitchFamily="2" charset="0"/>
              </a:rPr>
              <a:t>Lab</a:t>
            </a:r>
            <a:endParaRPr lang="pt-BR" sz="9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endParaRPr lang="pt-BR" sz="9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6979389" y="2234641"/>
            <a:ext cx="2168017" cy="0"/>
          </a:xfrm>
          <a:prstGeom prst="line">
            <a:avLst/>
          </a:prstGeom>
          <a:ln>
            <a:solidFill>
              <a:srgbClr val="0922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ector reto 164"/>
          <p:cNvCxnSpPr/>
          <p:nvPr/>
        </p:nvCxnSpPr>
        <p:spPr>
          <a:xfrm>
            <a:off x="6935491" y="3271983"/>
            <a:ext cx="2168017" cy="0"/>
          </a:xfrm>
          <a:prstGeom prst="line">
            <a:avLst/>
          </a:prstGeom>
          <a:ln>
            <a:solidFill>
              <a:srgbClr val="0922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oogle Shape;18;p3">
            <a:extLst>
              <a:ext uri="{FF2B5EF4-FFF2-40B4-BE49-F238E27FC236}">
                <a16:creationId xmlns:a16="http://schemas.microsoft.com/office/drawing/2014/main" id="{D551B642-0A27-72A7-F149-EC5238123550}"/>
              </a:ext>
            </a:extLst>
          </p:cNvPr>
          <p:cNvPicPr preferRelativeResize="0"/>
          <p:nvPr/>
        </p:nvPicPr>
        <p:blipFill rotWithShape="1">
          <a:blip r:embed="rId1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 descr="Uma imagem contendo desenho&#10;&#10;Descrição gerada automaticamente">
            <a:extLst>
              <a:ext uri="{FF2B5EF4-FFF2-40B4-BE49-F238E27FC236}">
                <a16:creationId xmlns:a16="http://schemas.microsoft.com/office/drawing/2014/main" id="{7F723AB5-06DD-90CF-72BF-856F17B6721F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6099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m 39" descr="Forma, Seta&#10;&#10;Descrição gerada automaticamente">
            <a:extLst>
              <a:ext uri="{FF2B5EF4-FFF2-40B4-BE49-F238E27FC236}">
                <a16:creationId xmlns:a16="http://schemas.microsoft.com/office/drawing/2014/main" id="{BE10C52D-B406-4592-E1F9-3D745114E9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22203" y="119826"/>
            <a:ext cx="776832" cy="829007"/>
          </a:xfrm>
          <a:prstGeom prst="rect">
            <a:avLst/>
          </a:prstGeom>
        </p:spPr>
      </p:pic>
      <p:sp>
        <p:nvSpPr>
          <p:cNvPr id="42" name="Google Shape;472;p40"/>
          <p:cNvSpPr txBox="1">
            <a:spLocks/>
          </p:cNvSpPr>
          <p:nvPr/>
        </p:nvSpPr>
        <p:spPr>
          <a:xfrm>
            <a:off x="220710" y="377930"/>
            <a:ext cx="5597119" cy="984291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100"/>
            </a:pPr>
            <a:r>
              <a:rPr lang="pt-BR" sz="2800" b="1" dirty="0">
                <a:solidFill>
                  <a:srgbClr val="6B459C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RESULTADOS DO PROJETO</a:t>
            </a:r>
            <a:br>
              <a:rPr lang="pt-BR" sz="2800" b="1" dirty="0">
                <a:solidFill>
                  <a:srgbClr val="6B459C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</a:br>
            <a:r>
              <a:rPr lang="pt-BR" sz="2800" b="1" dirty="0">
                <a:solidFill>
                  <a:srgbClr val="6B459C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rPr>
              <a:t>MÉTRICAS DE SUCESSO</a:t>
            </a:r>
          </a:p>
        </p:txBody>
      </p:sp>
      <p:cxnSp>
        <p:nvCxnSpPr>
          <p:cNvPr id="45" name="Conector reto 44"/>
          <p:cNvCxnSpPr/>
          <p:nvPr/>
        </p:nvCxnSpPr>
        <p:spPr>
          <a:xfrm>
            <a:off x="-481344" y="1432789"/>
            <a:ext cx="4505883" cy="0"/>
          </a:xfrm>
          <a:prstGeom prst="line">
            <a:avLst/>
          </a:prstGeom>
          <a:ln w="19050"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Agrupar 1"/>
          <p:cNvGrpSpPr/>
          <p:nvPr/>
        </p:nvGrpSpPr>
        <p:grpSpPr>
          <a:xfrm>
            <a:off x="4686402" y="3957796"/>
            <a:ext cx="1363589" cy="1693003"/>
            <a:chOff x="5487846" y="-221778"/>
            <a:chExt cx="959319" cy="1191070"/>
          </a:xfrm>
        </p:grpSpPr>
        <p:pic>
          <p:nvPicPr>
            <p:cNvPr id="33" name="Imagem 32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61779" y="177542"/>
              <a:ext cx="761130" cy="791750"/>
            </a:xfrm>
            <a:prstGeom prst="rect">
              <a:avLst/>
            </a:prstGeom>
          </p:spPr>
        </p:pic>
        <p:pic>
          <p:nvPicPr>
            <p:cNvPr id="136" name="Imagem 135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87846" y="-221778"/>
              <a:ext cx="959319" cy="1023748"/>
            </a:xfrm>
            <a:prstGeom prst="rect">
              <a:avLst/>
            </a:prstGeom>
          </p:spPr>
        </p:pic>
      </p:grpSp>
      <p:sp>
        <p:nvSpPr>
          <p:cNvPr id="65" name="Google Shape;911;p53"/>
          <p:cNvSpPr txBox="1"/>
          <p:nvPr/>
        </p:nvSpPr>
        <p:spPr>
          <a:xfrm>
            <a:off x="5661779" y="1587951"/>
            <a:ext cx="3141868" cy="2739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>
              <a:buClr>
                <a:schemeClr val="dk1"/>
              </a:buClr>
              <a:buSzPts val="1100"/>
            </a:pP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Maior reatividade: </a:t>
            </a: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os editores podem iniciar o</a:t>
            </a:r>
            <a:b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 clipping ao vivo e acessar a transcrição alguns segundos após o início da transmissão</a:t>
            </a:r>
          </a:p>
          <a:p>
            <a:pPr marL="457200" lvl="0">
              <a:buClr>
                <a:schemeClr val="dk1"/>
              </a:buClr>
              <a:buSzPts val="1100"/>
            </a:pPr>
            <a:endParaRPr lang="pt-BR" sz="800" dirty="0">
              <a:solidFill>
                <a:schemeClr val="lt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457200" lvl="0">
              <a:buClr>
                <a:schemeClr val="dk1"/>
              </a:buClr>
              <a:buSzPts val="1100"/>
            </a:pP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Aumento da produtividade:</a:t>
            </a: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 Transcreva </a:t>
            </a:r>
            <a:b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conteúdo 8x mais rápido</a:t>
            </a:r>
          </a:p>
          <a:p>
            <a:pPr marL="457200" lvl="0">
              <a:buClr>
                <a:schemeClr val="dk1"/>
              </a:buClr>
              <a:buSzPts val="1100"/>
            </a:pPr>
            <a:endParaRPr lang="pt-BR" sz="800" dirty="0">
              <a:solidFill>
                <a:schemeClr val="lt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457200" lvl="0">
              <a:buClr>
                <a:schemeClr val="dk1"/>
              </a:buClr>
              <a:buSzPts val="1100"/>
            </a:pP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Produção remota habilitada: </a:t>
            </a: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"Coleção" temática</a:t>
            </a:r>
            <a:b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para organização editorial capacitada</a:t>
            </a:r>
          </a:p>
          <a:p>
            <a:pPr marL="457200" lvl="0">
              <a:buClr>
                <a:schemeClr val="dk1"/>
              </a:buClr>
              <a:buSzPts val="1100"/>
            </a:pPr>
            <a:endParaRPr lang="pt-BR" sz="800" dirty="0">
              <a:solidFill>
                <a:schemeClr val="lt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457200" lvl="0">
              <a:buClr>
                <a:schemeClr val="dk1"/>
              </a:buClr>
              <a:buSzPts val="1100"/>
            </a:pP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Conteúdo valorizado: </a:t>
            </a: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A indexação multimodal</a:t>
            </a:r>
            <a:b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de IA ajuda os usuários a aumentar a reutilização</a:t>
            </a:r>
            <a:b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e </a:t>
            </a: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a investigação </a:t>
            </a: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do conteúdo</a:t>
            </a:r>
            <a:endParaRPr lang="pt-BR" sz="800" dirty="0">
              <a:solidFill>
                <a:schemeClr val="lt1"/>
              </a:solidFill>
              <a:latin typeface="Asap" panose="02000503040000090004" pitchFamily="2" charset="0"/>
              <a:ea typeface="Public Sans Medium"/>
              <a:cs typeface="Public Sans Medium"/>
              <a:sym typeface="Public Sans Medium"/>
            </a:endParaRPr>
          </a:p>
          <a:p>
            <a:pPr marL="457200" lvl="0">
              <a:buClr>
                <a:schemeClr val="dk1"/>
              </a:buClr>
              <a:buSzPts val="1100"/>
            </a:pPr>
            <a:endParaRPr lang="pt-BR" sz="800" dirty="0">
              <a:solidFill>
                <a:schemeClr val="lt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457200" lvl="0">
              <a:buClr>
                <a:schemeClr val="dk1"/>
              </a:buClr>
              <a:buSzPts val="1100"/>
            </a:pP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Preservação de conteúdo </a:t>
            </a: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(vídeos, fotos, </a:t>
            </a:r>
            <a:r>
              <a:rPr lang="pt-BR" sz="800" dirty="0" err="1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PDFs</a:t>
            </a: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)</a:t>
            </a:r>
            <a:b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Arquivo de 600h armazenado </a:t>
            </a: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e pesquisável</a:t>
            </a:r>
            <a:b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em uma plataforma centralizada.</a:t>
            </a:r>
          </a:p>
          <a:p>
            <a:pPr marL="457200" lvl="0">
              <a:buClr>
                <a:schemeClr val="dk1"/>
              </a:buClr>
              <a:buSzPts val="1100"/>
            </a:pPr>
            <a:endParaRPr lang="pt-BR" sz="800" dirty="0">
              <a:solidFill>
                <a:schemeClr val="lt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 marL="457200" lvl="0">
              <a:buClr>
                <a:schemeClr val="dk1"/>
              </a:buClr>
              <a:buSzPts val="1100"/>
            </a:pP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Publicação mais rápida: Publicação valorizada </a:t>
            </a: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quase em tempo real no </a:t>
            </a: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CMS e no </a:t>
            </a:r>
            <a:r>
              <a:rPr lang="pt-BR" sz="800" dirty="0" err="1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Dailymotion</a:t>
            </a: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, </a:t>
            </a:r>
            <a:r>
              <a:rPr lang="pt-BR" sz="800" dirty="0" err="1">
                <a:solidFill>
                  <a:schemeClr val="lt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Youtube</a:t>
            </a:r>
            <a:r>
              <a:rPr lang="pt-BR" sz="800" dirty="0">
                <a:solidFill>
                  <a:schemeClr val="lt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.</a:t>
            </a:r>
          </a:p>
          <a:p>
            <a:pPr lvl="0" algn="just"/>
            <a:endParaRPr lang="pt-BR" sz="600" dirty="0">
              <a:solidFill>
                <a:schemeClr val="lt1"/>
              </a:solidFill>
              <a:latin typeface="Public Sans ExtraLight"/>
              <a:ea typeface="Public Sans ExtraLight"/>
              <a:cs typeface="Public Sans ExtraLight"/>
              <a:sym typeface="Public Sans ExtraLight"/>
            </a:endParaRPr>
          </a:p>
        </p:txBody>
      </p:sp>
      <p:grpSp>
        <p:nvGrpSpPr>
          <p:cNvPr id="70" name="Agrupar 69"/>
          <p:cNvGrpSpPr/>
          <p:nvPr/>
        </p:nvGrpSpPr>
        <p:grpSpPr>
          <a:xfrm>
            <a:off x="5886294" y="1596399"/>
            <a:ext cx="303198" cy="363751"/>
            <a:chOff x="5220034" y="-424808"/>
            <a:chExt cx="1340170" cy="1625085"/>
          </a:xfrm>
        </p:grpSpPr>
        <p:pic>
          <p:nvPicPr>
            <p:cNvPr id="71" name="Imagem 70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72" name="Imagem 71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73" name="Agrupar 72"/>
          <p:cNvGrpSpPr/>
          <p:nvPr/>
        </p:nvGrpSpPr>
        <p:grpSpPr>
          <a:xfrm>
            <a:off x="5886294" y="2081906"/>
            <a:ext cx="303198" cy="363751"/>
            <a:chOff x="5220034" y="-424808"/>
            <a:chExt cx="1340170" cy="1625085"/>
          </a:xfrm>
        </p:grpSpPr>
        <p:pic>
          <p:nvPicPr>
            <p:cNvPr id="75" name="Imagem 74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76" name="Imagem 75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77" name="Agrupar 76"/>
          <p:cNvGrpSpPr/>
          <p:nvPr/>
        </p:nvGrpSpPr>
        <p:grpSpPr>
          <a:xfrm>
            <a:off x="5886294" y="2453938"/>
            <a:ext cx="303198" cy="363751"/>
            <a:chOff x="5220034" y="-424808"/>
            <a:chExt cx="1340170" cy="1625085"/>
          </a:xfrm>
        </p:grpSpPr>
        <p:pic>
          <p:nvPicPr>
            <p:cNvPr id="78" name="Imagem 77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79" name="Imagem 78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80" name="Agrupar 79"/>
          <p:cNvGrpSpPr/>
          <p:nvPr/>
        </p:nvGrpSpPr>
        <p:grpSpPr>
          <a:xfrm>
            <a:off x="5886294" y="2817689"/>
            <a:ext cx="303198" cy="363751"/>
            <a:chOff x="5220034" y="-424808"/>
            <a:chExt cx="1340170" cy="1625085"/>
          </a:xfrm>
        </p:grpSpPr>
        <p:pic>
          <p:nvPicPr>
            <p:cNvPr id="81" name="Imagem 80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82" name="Imagem 81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86" name="Agrupar 85"/>
          <p:cNvGrpSpPr/>
          <p:nvPr/>
        </p:nvGrpSpPr>
        <p:grpSpPr>
          <a:xfrm>
            <a:off x="5886294" y="3303196"/>
            <a:ext cx="303198" cy="363751"/>
            <a:chOff x="5220034" y="-424808"/>
            <a:chExt cx="1340170" cy="1625085"/>
          </a:xfrm>
        </p:grpSpPr>
        <p:pic>
          <p:nvPicPr>
            <p:cNvPr id="87" name="Imagem 86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88" name="Imagem 87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89" name="Agrupar 88"/>
          <p:cNvGrpSpPr/>
          <p:nvPr/>
        </p:nvGrpSpPr>
        <p:grpSpPr>
          <a:xfrm>
            <a:off x="5886294" y="3793273"/>
            <a:ext cx="303198" cy="363751"/>
            <a:chOff x="5220034" y="-424808"/>
            <a:chExt cx="1340170" cy="1625085"/>
          </a:xfrm>
        </p:grpSpPr>
        <p:pic>
          <p:nvPicPr>
            <p:cNvPr id="90" name="Imagem 89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91" name="Imagem 90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pic>
        <p:nvPicPr>
          <p:cNvPr id="43" name="Google Shape;1151;p62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295" y="1587951"/>
            <a:ext cx="974386" cy="304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1152;p62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6200" y="2149575"/>
            <a:ext cx="3297300" cy="1945200"/>
          </a:xfrm>
          <a:prstGeom prst="roundRect">
            <a:avLst>
              <a:gd name="adj" fmla="val 4227"/>
            </a:avLst>
          </a:prstGeom>
          <a:noFill/>
          <a:ln>
            <a:noFill/>
          </a:ln>
          <a:effectLst>
            <a:outerShdw blurRad="1228725" dist="390525" dir="11040000" algn="bl" rotWithShape="0">
              <a:srgbClr val="6D5AF0">
                <a:alpha val="14000"/>
              </a:srgbClr>
            </a:outerShdw>
          </a:effectLst>
        </p:spPr>
      </p:pic>
      <p:sp>
        <p:nvSpPr>
          <p:cNvPr id="46" name="Google Shape;464;p39"/>
          <p:cNvSpPr txBox="1">
            <a:spLocks/>
          </p:cNvSpPr>
          <p:nvPr/>
        </p:nvSpPr>
        <p:spPr>
          <a:xfrm>
            <a:off x="131939" y="4835863"/>
            <a:ext cx="543922" cy="110398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  <a:t>Le </a:t>
            </a:r>
            <a:r>
              <a:rPr lang="pt-BR" sz="800" dirty="0" err="1">
                <a:solidFill>
                  <a:schemeClr val="bg1"/>
                </a:solidFill>
                <a:latin typeface="Asap" panose="02000503040000090004" pitchFamily="2" charset="0"/>
              </a:rPr>
              <a:t>Parisien</a:t>
            </a:r>
            <a:endParaRPr lang="pt-BR" sz="8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cxnSp>
        <p:nvCxnSpPr>
          <p:cNvPr id="47" name="Conector reto 46"/>
          <p:cNvCxnSpPr/>
          <p:nvPr/>
        </p:nvCxnSpPr>
        <p:spPr>
          <a:xfrm>
            <a:off x="-171308" y="4991023"/>
            <a:ext cx="918731" cy="0"/>
          </a:xfrm>
          <a:prstGeom prst="line">
            <a:avLst/>
          </a:prstGeom>
          <a:ln>
            <a:solidFill>
              <a:srgbClr val="6B459C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Imagem 50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47878" y="380286"/>
            <a:ext cx="965237" cy="1125404"/>
          </a:xfrm>
          <a:prstGeom prst="rect">
            <a:avLst/>
          </a:prstGeom>
        </p:spPr>
      </p:pic>
      <p:pic>
        <p:nvPicPr>
          <p:cNvPr id="52" name="Imagem 51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4804" y="2586876"/>
            <a:ext cx="965237" cy="1125404"/>
          </a:xfrm>
          <a:prstGeom prst="rect">
            <a:avLst/>
          </a:prstGeom>
        </p:spPr>
      </p:pic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8B8020C1-2106-68D4-6459-C21A36E16C39}"/>
              </a:ext>
            </a:extLst>
          </p:cNvPr>
          <p:cNvPicPr preferRelativeResize="0"/>
          <p:nvPr/>
        </p:nvPicPr>
        <p:blipFill rotWithShape="1"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Uma imagem contendo desenho&#10;&#10;Descrição gerada automaticamente">
            <a:extLst>
              <a:ext uri="{FF2B5EF4-FFF2-40B4-BE49-F238E27FC236}">
                <a16:creationId xmlns:a16="http://schemas.microsoft.com/office/drawing/2014/main" id="{77A0C9C6-14B8-1F66-7078-DF3DE207CE05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4579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4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175721"/>
            <a:ext cx="9144000" cy="1648856"/>
          </a:xfrm>
          <a:prstGeom prst="rect">
            <a:avLst/>
          </a:prstGeom>
          <a:solidFill>
            <a:srgbClr val="092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464;p39"/>
          <p:cNvSpPr txBox="1">
            <a:spLocks/>
          </p:cNvSpPr>
          <p:nvPr/>
        </p:nvSpPr>
        <p:spPr>
          <a:xfrm>
            <a:off x="131939" y="4835863"/>
            <a:ext cx="1877235" cy="15516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  <a:t>Histórias de casos - Agências de imprensa</a:t>
            </a:r>
          </a:p>
        </p:txBody>
      </p:sp>
      <p:cxnSp>
        <p:nvCxnSpPr>
          <p:cNvPr id="43" name="Conector reto 42"/>
          <p:cNvCxnSpPr/>
          <p:nvPr/>
        </p:nvCxnSpPr>
        <p:spPr>
          <a:xfrm>
            <a:off x="-115651" y="4991023"/>
            <a:ext cx="2254550" cy="0"/>
          </a:xfrm>
          <a:prstGeom prst="line">
            <a:avLst/>
          </a:prstGeom>
          <a:ln>
            <a:solidFill>
              <a:srgbClr val="09223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to 52"/>
          <p:cNvCxnSpPr/>
          <p:nvPr/>
        </p:nvCxnSpPr>
        <p:spPr>
          <a:xfrm>
            <a:off x="0" y="3612150"/>
            <a:ext cx="2703443" cy="0"/>
          </a:xfrm>
          <a:prstGeom prst="line">
            <a:avLst/>
          </a:prstGeom>
          <a:ln w="19050"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Agrupar 8"/>
          <p:cNvGrpSpPr/>
          <p:nvPr/>
        </p:nvGrpSpPr>
        <p:grpSpPr>
          <a:xfrm>
            <a:off x="661879" y="-657863"/>
            <a:ext cx="1920696" cy="2209150"/>
            <a:chOff x="5600442" y="-432511"/>
            <a:chExt cx="1673694" cy="1925052"/>
          </a:xfrm>
        </p:grpSpPr>
        <p:pic>
          <p:nvPicPr>
            <p:cNvPr id="69" name="Imagem 68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75" name="Imagem 74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03854" y="-97741"/>
              <a:ext cx="1370282" cy="1590282"/>
            </a:xfrm>
            <a:prstGeom prst="rect">
              <a:avLst/>
            </a:prstGeom>
          </p:spPr>
        </p:pic>
      </p:grpSp>
      <p:sp>
        <p:nvSpPr>
          <p:cNvPr id="26" name="Google Shape;568;p44"/>
          <p:cNvSpPr txBox="1">
            <a:spLocks/>
          </p:cNvSpPr>
          <p:nvPr/>
        </p:nvSpPr>
        <p:spPr>
          <a:xfrm>
            <a:off x="450050" y="2469971"/>
            <a:ext cx="2587348" cy="124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r>
              <a:rPr lang="en-US" sz="3600" b="1" dirty="0">
                <a:solidFill>
                  <a:schemeClr val="lt1"/>
                </a:solidFill>
                <a:latin typeface="Asap" panose="02000503040000090004" pitchFamily="2" charset="0"/>
              </a:rPr>
              <a:t>IMPRENSA</a:t>
            </a:r>
            <a:br>
              <a:rPr lang="en-US" sz="3600" b="1" dirty="0">
                <a:solidFill>
                  <a:schemeClr val="lt1"/>
                </a:solidFill>
                <a:latin typeface="Asap" panose="02000503040000090004" pitchFamily="2" charset="0"/>
              </a:rPr>
            </a:br>
            <a:r>
              <a:rPr lang="en-US" sz="3600" b="1" dirty="0">
                <a:solidFill>
                  <a:schemeClr val="lt1"/>
                </a:solidFill>
                <a:latin typeface="Asap" panose="02000503040000090004" pitchFamily="2" charset="0"/>
              </a:rPr>
              <a:t>AGÊNCIAS</a:t>
            </a:r>
          </a:p>
        </p:txBody>
      </p:sp>
      <p:sp>
        <p:nvSpPr>
          <p:cNvPr id="27" name="Google Shape;569;p44"/>
          <p:cNvSpPr txBox="1">
            <a:spLocks/>
          </p:cNvSpPr>
          <p:nvPr/>
        </p:nvSpPr>
        <p:spPr>
          <a:xfrm>
            <a:off x="450050" y="1764925"/>
            <a:ext cx="3413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ublic Sans"/>
              <a:buNone/>
              <a:defRPr sz="2800" b="0" i="0" u="none" strike="noStrike" cap="none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>
              <a:buSzPct val="69718"/>
            </a:pPr>
            <a:r>
              <a:rPr lang="en-US" sz="1600" dirty="0" err="1">
                <a:solidFill>
                  <a:srgbClr val="09223E"/>
                </a:solidFill>
                <a:latin typeface="Asap" panose="02000503040000090004" pitchFamily="2" charset="0"/>
              </a:rPr>
              <a:t>História</a:t>
            </a:r>
            <a:r>
              <a:rPr lang="en-US" sz="1600" dirty="0">
                <a:solidFill>
                  <a:srgbClr val="09223E"/>
                </a:solidFill>
                <a:latin typeface="Asap" panose="02000503040000090004" pitchFamily="2" charset="0"/>
              </a:rPr>
              <a:t> de </a:t>
            </a:r>
            <a:r>
              <a:rPr lang="en-US" sz="1600" dirty="0" err="1">
                <a:solidFill>
                  <a:srgbClr val="09223E"/>
                </a:solidFill>
                <a:latin typeface="Asap" panose="02000503040000090004" pitchFamily="2" charset="0"/>
              </a:rPr>
              <a:t>caso</a:t>
            </a:r>
            <a:r>
              <a:rPr lang="en-US" sz="1600" dirty="0">
                <a:solidFill>
                  <a:srgbClr val="09223E"/>
                </a:solidFill>
                <a:latin typeface="Asap" panose="02000503040000090004" pitchFamily="2" charset="0"/>
              </a:rPr>
              <a:t> de </a:t>
            </a:r>
            <a:r>
              <a:rPr lang="en-US" sz="1600" dirty="0" err="1">
                <a:solidFill>
                  <a:srgbClr val="09223E"/>
                </a:solidFill>
                <a:latin typeface="Asap" panose="02000503040000090004" pitchFamily="2" charset="0"/>
              </a:rPr>
              <a:t>cliente</a:t>
            </a:r>
            <a:endParaRPr lang="en-US" sz="1600" dirty="0">
              <a:solidFill>
                <a:srgbClr val="09223E"/>
              </a:solidFill>
              <a:latin typeface="Asap" panose="02000503040000090004" pitchFamily="2" charset="0"/>
            </a:endParaRPr>
          </a:p>
        </p:txBody>
      </p:sp>
      <p:pic>
        <p:nvPicPr>
          <p:cNvPr id="18" name="Google Shape;1166;p63"/>
          <p:cNvPicPr preferRelativeResize="0">
            <a:picLocks/>
          </p:cNvPicPr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16646" y="594444"/>
            <a:ext cx="4039039" cy="4396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Imagem 73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0544" y="3887487"/>
            <a:ext cx="959319" cy="1023748"/>
          </a:xfrm>
          <a:prstGeom prst="rect">
            <a:avLst/>
          </a:prstGeom>
        </p:spPr>
      </p:pic>
      <p:pic>
        <p:nvPicPr>
          <p:cNvPr id="33" name="Imagem 3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7141" y="3457514"/>
            <a:ext cx="1119560" cy="1164600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10831" y="863708"/>
            <a:ext cx="705838" cy="734234"/>
          </a:xfrm>
          <a:prstGeom prst="rect">
            <a:avLst/>
          </a:prstGeom>
        </p:spPr>
      </p:pic>
      <p:pic>
        <p:nvPicPr>
          <p:cNvPr id="5" name="Google Shape;18;p3">
            <a:extLst>
              <a:ext uri="{FF2B5EF4-FFF2-40B4-BE49-F238E27FC236}">
                <a16:creationId xmlns:a16="http://schemas.microsoft.com/office/drawing/2014/main" id="{B559A55D-99EA-3806-820E-F6E736A63BA6}"/>
              </a:ext>
            </a:extLst>
          </p:cNvPr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desenho&#10;&#10;Descrição gerada automaticamente">
            <a:extLst>
              <a:ext uri="{FF2B5EF4-FFF2-40B4-BE49-F238E27FC236}">
                <a16:creationId xmlns:a16="http://schemas.microsoft.com/office/drawing/2014/main" id="{FCAC543E-BAF3-AA8A-BA51-41F1C97B595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8942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4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984664"/>
            <a:ext cx="9144000" cy="3158835"/>
          </a:xfrm>
          <a:prstGeom prst="rect">
            <a:avLst/>
          </a:prstGeom>
          <a:solidFill>
            <a:srgbClr val="092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Imagem 73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3944" y="4351155"/>
            <a:ext cx="959319" cy="1023748"/>
          </a:xfrm>
          <a:prstGeom prst="rect">
            <a:avLst/>
          </a:prstGeom>
        </p:spPr>
      </p:pic>
      <p:cxnSp>
        <p:nvCxnSpPr>
          <p:cNvPr id="53" name="Conector reto 52"/>
          <p:cNvCxnSpPr/>
          <p:nvPr/>
        </p:nvCxnSpPr>
        <p:spPr>
          <a:xfrm>
            <a:off x="-911483" y="1845306"/>
            <a:ext cx="3919993" cy="0"/>
          </a:xfrm>
          <a:prstGeom prst="line">
            <a:avLst/>
          </a:prstGeom>
          <a:ln w="19050">
            <a:solidFill>
              <a:srgbClr val="0922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Agrupar 8"/>
          <p:cNvGrpSpPr/>
          <p:nvPr/>
        </p:nvGrpSpPr>
        <p:grpSpPr>
          <a:xfrm>
            <a:off x="2898139" y="-474586"/>
            <a:ext cx="1815789" cy="2088488"/>
            <a:chOff x="5600442" y="-432511"/>
            <a:chExt cx="1673694" cy="1925052"/>
          </a:xfrm>
        </p:grpSpPr>
        <p:pic>
          <p:nvPicPr>
            <p:cNvPr id="69" name="Imagem 68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75" name="Imagem 74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03854" y="-97741"/>
              <a:ext cx="1370282" cy="1590282"/>
            </a:xfrm>
            <a:prstGeom prst="rect">
              <a:avLst/>
            </a:prstGeom>
          </p:spPr>
        </p:pic>
      </p:grpSp>
      <p:pic>
        <p:nvPicPr>
          <p:cNvPr id="33" name="Imagem 3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4368" y="3826423"/>
            <a:ext cx="1119560" cy="1164600"/>
          </a:xfrm>
          <a:prstGeom prst="rect">
            <a:avLst/>
          </a:prstGeom>
        </p:spPr>
      </p:pic>
      <p:pic>
        <p:nvPicPr>
          <p:cNvPr id="44" name="Imagem 43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37848" y="448055"/>
            <a:ext cx="620661" cy="662345"/>
          </a:xfrm>
          <a:prstGeom prst="rect">
            <a:avLst/>
          </a:prstGeom>
        </p:spPr>
      </p:pic>
      <p:sp>
        <p:nvSpPr>
          <p:cNvPr id="17" name="Google Shape;764;p49"/>
          <p:cNvSpPr txBox="1">
            <a:spLocks/>
          </p:cNvSpPr>
          <p:nvPr/>
        </p:nvSpPr>
        <p:spPr>
          <a:xfrm>
            <a:off x="411179" y="1259218"/>
            <a:ext cx="2726517" cy="5895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600" b="1" dirty="0">
                <a:solidFill>
                  <a:srgbClr val="09223E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SOBRE A AFP</a:t>
            </a:r>
          </a:p>
        </p:txBody>
      </p:sp>
      <p:pic>
        <p:nvPicPr>
          <p:cNvPr id="20" name="Google Shape;1175;p64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179" y="2250028"/>
            <a:ext cx="856297" cy="45323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1174;p64"/>
          <p:cNvSpPr txBox="1">
            <a:spLocks/>
          </p:cNvSpPr>
          <p:nvPr/>
        </p:nvSpPr>
        <p:spPr>
          <a:xfrm>
            <a:off x="411179" y="2929752"/>
            <a:ext cx="3419750" cy="128977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A </a:t>
            </a:r>
            <a:r>
              <a:rPr lang="pt-BR" sz="1000" dirty="0" err="1">
                <a:solidFill>
                  <a:schemeClr val="bg1"/>
                </a:solidFill>
                <a:latin typeface="Asap" panose="02000503040000090004" pitchFamily="2" charset="0"/>
              </a:rPr>
              <a:t>Agence</a:t>
            </a: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 France Presse é uma agência internacional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de notícias com sede em Paris, na França, e é uma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das agências de notícias mais antigas do mundo. 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Ela oferece cobertura de notícias em vários idiomas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e tem uma rede global de correspondentes e repórteres</a:t>
            </a:r>
            <a:b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1000" dirty="0">
                <a:solidFill>
                  <a:schemeClr val="bg1"/>
                </a:solidFill>
                <a:latin typeface="Asap" panose="02000503040000090004" pitchFamily="2" charset="0"/>
              </a:rPr>
              <a:t>em escritórios em todo o mundo, cobrindo uma ampla variedade de tópicos, incluindo política, assuntos internacionais, negócios, cultura, esportes e muito mais.</a:t>
            </a:r>
          </a:p>
          <a:p>
            <a:pPr>
              <a:buClr>
                <a:schemeClr val="dk1"/>
              </a:buClr>
              <a:buSzPts val="1100"/>
            </a:pPr>
            <a:endParaRPr lang="pt-BR" sz="10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endParaRPr lang="pt-BR" sz="10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endParaRPr lang="pt-BR" sz="10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endParaRPr lang="pt-BR" sz="10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endParaRPr lang="pt-BR" sz="10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endParaRPr lang="pt-BR" sz="10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endParaRPr lang="pt-BR" sz="10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pic>
        <p:nvPicPr>
          <p:cNvPr id="24" name="Google Shape;1176;p64"/>
          <p:cNvPicPr preferRelativeResize="0">
            <a:picLocks/>
          </p:cNvPicPr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99040" y="645572"/>
            <a:ext cx="3861496" cy="4115382"/>
          </a:xfrm>
          <a:prstGeom prst="rect">
            <a:avLst/>
          </a:prstGeom>
        </p:spPr>
      </p:pic>
      <p:sp>
        <p:nvSpPr>
          <p:cNvPr id="25" name="Google Shape;464;p39"/>
          <p:cNvSpPr txBox="1">
            <a:spLocks/>
          </p:cNvSpPr>
          <p:nvPr/>
        </p:nvSpPr>
        <p:spPr>
          <a:xfrm>
            <a:off x="131940" y="4835863"/>
            <a:ext cx="282696" cy="15516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/>
                </a:solidFill>
                <a:latin typeface="Asap" panose="02000503040000090004" pitchFamily="2" charset="0"/>
              </a:rPr>
              <a:t>AFP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-244393" y="4991023"/>
            <a:ext cx="658148" cy="0"/>
          </a:xfrm>
          <a:prstGeom prst="line">
            <a:avLst/>
          </a:prstGeom>
          <a:ln>
            <a:solidFill>
              <a:srgbClr val="6B459C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C8FE9981-7A45-3C6E-E298-830BFCF220C9}"/>
              </a:ext>
            </a:extLst>
          </p:cNvPr>
          <p:cNvPicPr preferRelativeResize="0"/>
          <p:nvPr/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Uma imagem contendo desenho&#10;&#10;Descrição gerada automaticamente">
            <a:extLst>
              <a:ext uri="{FF2B5EF4-FFF2-40B4-BE49-F238E27FC236}">
                <a16:creationId xmlns:a16="http://schemas.microsoft.com/office/drawing/2014/main" id="{102DC817-E203-6197-0CCD-9F641137021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1569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4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tângulo 53"/>
          <p:cNvSpPr/>
          <p:nvPr/>
        </p:nvSpPr>
        <p:spPr>
          <a:xfrm>
            <a:off x="4500027" y="1699317"/>
            <a:ext cx="3925857" cy="2728165"/>
          </a:xfrm>
          <a:prstGeom prst="rect">
            <a:avLst/>
          </a:prstGeom>
          <a:solidFill>
            <a:srgbClr val="09223E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tângulo 52"/>
          <p:cNvSpPr/>
          <p:nvPr/>
        </p:nvSpPr>
        <p:spPr>
          <a:xfrm>
            <a:off x="526313" y="1701621"/>
            <a:ext cx="3924393" cy="2728165"/>
          </a:xfrm>
          <a:prstGeom prst="rect">
            <a:avLst/>
          </a:prstGeom>
          <a:solidFill>
            <a:srgbClr val="092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Imagem 73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0708" y="4263328"/>
            <a:ext cx="959319" cy="1023748"/>
          </a:xfrm>
          <a:prstGeom prst="rect">
            <a:avLst/>
          </a:prstGeom>
        </p:spPr>
      </p:pic>
      <p:grpSp>
        <p:nvGrpSpPr>
          <p:cNvPr id="37" name="Agrupar 36"/>
          <p:cNvGrpSpPr/>
          <p:nvPr/>
        </p:nvGrpSpPr>
        <p:grpSpPr>
          <a:xfrm>
            <a:off x="4930013" y="-228740"/>
            <a:ext cx="1379470" cy="1586642"/>
            <a:chOff x="5600442" y="-432511"/>
            <a:chExt cx="1673694" cy="1925052"/>
          </a:xfrm>
        </p:grpSpPr>
        <p:pic>
          <p:nvPicPr>
            <p:cNvPr id="38" name="Imagem 37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442" y="-432511"/>
              <a:ext cx="1490194" cy="1590284"/>
            </a:xfrm>
            <a:prstGeom prst="rect">
              <a:avLst/>
            </a:prstGeom>
          </p:spPr>
        </p:pic>
        <p:pic>
          <p:nvPicPr>
            <p:cNvPr id="39" name="Imagem 38" descr="Ícone&#10;&#10;Descrição gerada automaticamente">
              <a:extLst>
                <a:ext uri="{FF2B5EF4-FFF2-40B4-BE49-F238E27FC236}">
                  <a16:creationId xmlns:a16="http://schemas.microsoft.com/office/drawing/2014/main" id="{872F160C-5055-AAB2-9D26-9A2E2652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03854" y="-97741"/>
              <a:ext cx="1370282" cy="1590282"/>
            </a:xfrm>
            <a:prstGeom prst="rect">
              <a:avLst/>
            </a:prstGeom>
          </p:spPr>
        </p:pic>
      </p:grpSp>
      <p:pic>
        <p:nvPicPr>
          <p:cNvPr id="40" name="Imagem 39" descr="Forma, Seta&#10;&#10;Descrição gerada automaticamente">
            <a:extLst>
              <a:ext uri="{FF2B5EF4-FFF2-40B4-BE49-F238E27FC236}">
                <a16:creationId xmlns:a16="http://schemas.microsoft.com/office/drawing/2014/main" id="{BE10C52D-B406-4592-E1F9-3D745114E9C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55903" y="4041837"/>
            <a:ext cx="676014" cy="721418"/>
          </a:xfrm>
          <a:prstGeom prst="rect">
            <a:avLst/>
          </a:prstGeom>
        </p:spPr>
      </p:pic>
      <p:cxnSp>
        <p:nvCxnSpPr>
          <p:cNvPr id="45" name="Conector reto 44"/>
          <p:cNvCxnSpPr/>
          <p:nvPr/>
        </p:nvCxnSpPr>
        <p:spPr>
          <a:xfrm>
            <a:off x="-5856" y="1215981"/>
            <a:ext cx="4456562" cy="0"/>
          </a:xfrm>
          <a:prstGeom prst="line">
            <a:avLst/>
          </a:prstGeom>
          <a:ln w="19050">
            <a:solidFill>
              <a:srgbClr val="0922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Google Shape;441;p39"/>
          <p:cNvSpPr txBox="1"/>
          <p:nvPr/>
        </p:nvSpPr>
        <p:spPr>
          <a:xfrm>
            <a:off x="220710" y="1168745"/>
            <a:ext cx="4229996" cy="415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600" dirty="0">
                <a:solidFill>
                  <a:srgbClr val="FFFFFF"/>
                </a:solidFill>
                <a:latin typeface="Asap" panose="02000503040000090004" pitchFamily="2" charset="0"/>
                <a:ea typeface="Public Sans ExtraLight"/>
                <a:cs typeface="Public Sans ExtraLight"/>
              </a:rPr>
              <a:t>Sala de Imprensa e Distribuição da Nuvem</a:t>
            </a:r>
          </a:p>
        </p:txBody>
      </p:sp>
      <p:sp>
        <p:nvSpPr>
          <p:cNvPr id="49" name="Google Shape;607;p47"/>
          <p:cNvSpPr txBox="1">
            <a:spLocks/>
          </p:cNvSpPr>
          <p:nvPr/>
        </p:nvSpPr>
        <p:spPr>
          <a:xfrm>
            <a:off x="4690105" y="1772308"/>
            <a:ext cx="3545700" cy="2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ct val="110000"/>
            </a:pPr>
            <a:r>
              <a:rPr lang="en-US" sz="1000" b="1" dirty="0">
                <a:solidFill>
                  <a:schemeClr val="bg1"/>
                </a:solidFill>
                <a:latin typeface="Asap" panose="02000503040000090004" pitchFamily="2" charset="0"/>
              </a:rPr>
              <a:t>SOLUÇÃO E ARQUITETURA PROPOSTAS</a:t>
            </a:r>
          </a:p>
          <a:p>
            <a:endParaRPr lang="en-US" sz="1000" b="1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sp>
        <p:nvSpPr>
          <p:cNvPr id="51" name="Google Shape;611;p47"/>
          <p:cNvSpPr txBox="1">
            <a:spLocks/>
          </p:cNvSpPr>
          <p:nvPr/>
        </p:nvSpPr>
        <p:spPr>
          <a:xfrm>
            <a:off x="747022" y="1772308"/>
            <a:ext cx="3545700" cy="2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ct val="110000"/>
            </a:pPr>
            <a:r>
              <a:rPr lang="en-US" sz="1000" b="1" dirty="0">
                <a:solidFill>
                  <a:schemeClr val="bg1"/>
                </a:solidFill>
                <a:latin typeface="Asap" panose="02000503040000090004" pitchFamily="2" charset="0"/>
              </a:rPr>
              <a:t>DECLARAÇÃO/DEFINIÇÃO DO PROBLEMA</a:t>
            </a:r>
          </a:p>
          <a:p>
            <a:pPr>
              <a:buClr>
                <a:schemeClr val="dk1"/>
              </a:buClr>
              <a:buSzPct val="110000"/>
            </a:pPr>
            <a:endParaRPr lang="en-US" sz="1000" b="1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endParaRPr lang="en-US" sz="1000" b="1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grpSp>
        <p:nvGrpSpPr>
          <p:cNvPr id="55" name="Agrupar 54"/>
          <p:cNvGrpSpPr/>
          <p:nvPr/>
        </p:nvGrpSpPr>
        <p:grpSpPr>
          <a:xfrm>
            <a:off x="804977" y="2234542"/>
            <a:ext cx="250953" cy="301072"/>
            <a:chOff x="5220034" y="-424808"/>
            <a:chExt cx="1340170" cy="1625085"/>
          </a:xfrm>
        </p:grpSpPr>
        <p:pic>
          <p:nvPicPr>
            <p:cNvPr id="56" name="Imagem 55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57" name="Imagem 56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63" name="Agrupar 62"/>
          <p:cNvGrpSpPr/>
          <p:nvPr/>
        </p:nvGrpSpPr>
        <p:grpSpPr>
          <a:xfrm>
            <a:off x="804977" y="2635784"/>
            <a:ext cx="250953" cy="301072"/>
            <a:chOff x="5220034" y="-424808"/>
            <a:chExt cx="1340170" cy="1625085"/>
          </a:xfrm>
        </p:grpSpPr>
        <p:pic>
          <p:nvPicPr>
            <p:cNvPr id="64" name="Imagem 63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65" name="Imagem 64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66" name="Agrupar 65"/>
          <p:cNvGrpSpPr/>
          <p:nvPr/>
        </p:nvGrpSpPr>
        <p:grpSpPr>
          <a:xfrm>
            <a:off x="804977" y="3046607"/>
            <a:ext cx="250953" cy="301072"/>
            <a:chOff x="5220034" y="-424808"/>
            <a:chExt cx="1340170" cy="1625085"/>
          </a:xfrm>
        </p:grpSpPr>
        <p:pic>
          <p:nvPicPr>
            <p:cNvPr id="67" name="Imagem 66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68" name="Imagem 67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70" name="Agrupar 69"/>
          <p:cNvGrpSpPr/>
          <p:nvPr/>
        </p:nvGrpSpPr>
        <p:grpSpPr>
          <a:xfrm>
            <a:off x="804977" y="3435760"/>
            <a:ext cx="250953" cy="301072"/>
            <a:chOff x="5220034" y="-424808"/>
            <a:chExt cx="1340170" cy="1625085"/>
          </a:xfrm>
        </p:grpSpPr>
        <p:pic>
          <p:nvPicPr>
            <p:cNvPr id="71" name="Imagem 70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72" name="Imagem 71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73" name="Agrupar 72"/>
          <p:cNvGrpSpPr/>
          <p:nvPr/>
        </p:nvGrpSpPr>
        <p:grpSpPr>
          <a:xfrm>
            <a:off x="804977" y="3753311"/>
            <a:ext cx="250953" cy="301072"/>
            <a:chOff x="5220034" y="-424808"/>
            <a:chExt cx="1340170" cy="1625085"/>
          </a:xfrm>
        </p:grpSpPr>
        <p:pic>
          <p:nvPicPr>
            <p:cNvPr id="76" name="Imagem 75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77" name="Imagem 76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78" name="Agrupar 77"/>
          <p:cNvGrpSpPr/>
          <p:nvPr/>
        </p:nvGrpSpPr>
        <p:grpSpPr>
          <a:xfrm>
            <a:off x="4771863" y="2234542"/>
            <a:ext cx="250953" cy="301072"/>
            <a:chOff x="5220034" y="-424808"/>
            <a:chExt cx="1340170" cy="1625085"/>
          </a:xfrm>
        </p:grpSpPr>
        <p:pic>
          <p:nvPicPr>
            <p:cNvPr id="79" name="Imagem 78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80" name="Imagem 79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81" name="Agrupar 80"/>
          <p:cNvGrpSpPr/>
          <p:nvPr/>
        </p:nvGrpSpPr>
        <p:grpSpPr>
          <a:xfrm>
            <a:off x="4771863" y="2633862"/>
            <a:ext cx="250953" cy="301072"/>
            <a:chOff x="5220034" y="-424808"/>
            <a:chExt cx="1340170" cy="1625085"/>
          </a:xfrm>
        </p:grpSpPr>
        <p:pic>
          <p:nvPicPr>
            <p:cNvPr id="82" name="Imagem 81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83" name="Imagem 82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84" name="Agrupar 83"/>
          <p:cNvGrpSpPr/>
          <p:nvPr/>
        </p:nvGrpSpPr>
        <p:grpSpPr>
          <a:xfrm>
            <a:off x="4771863" y="3037639"/>
            <a:ext cx="250953" cy="301072"/>
            <a:chOff x="5220034" y="-424808"/>
            <a:chExt cx="1340170" cy="1625085"/>
          </a:xfrm>
        </p:grpSpPr>
        <p:pic>
          <p:nvPicPr>
            <p:cNvPr id="85" name="Imagem 84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86" name="Imagem 85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87" name="Agrupar 86"/>
          <p:cNvGrpSpPr/>
          <p:nvPr/>
        </p:nvGrpSpPr>
        <p:grpSpPr>
          <a:xfrm>
            <a:off x="4771863" y="3347679"/>
            <a:ext cx="250953" cy="301072"/>
            <a:chOff x="5220034" y="-424808"/>
            <a:chExt cx="1340170" cy="1625085"/>
          </a:xfrm>
        </p:grpSpPr>
        <p:pic>
          <p:nvPicPr>
            <p:cNvPr id="88" name="Imagem 87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89" name="Imagem 88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grpSp>
        <p:nvGrpSpPr>
          <p:cNvPr id="90" name="Agrupar 89"/>
          <p:cNvGrpSpPr/>
          <p:nvPr/>
        </p:nvGrpSpPr>
        <p:grpSpPr>
          <a:xfrm>
            <a:off x="4771863" y="3745115"/>
            <a:ext cx="250953" cy="301072"/>
            <a:chOff x="5220034" y="-424808"/>
            <a:chExt cx="1340170" cy="1625085"/>
          </a:xfrm>
        </p:grpSpPr>
        <p:pic>
          <p:nvPicPr>
            <p:cNvPr id="91" name="Imagem 90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0034" y="-424808"/>
              <a:ext cx="1340170" cy="1394082"/>
            </a:xfrm>
            <a:prstGeom prst="rect">
              <a:avLst/>
            </a:prstGeom>
          </p:spPr>
        </p:pic>
        <p:pic>
          <p:nvPicPr>
            <p:cNvPr id="92" name="Imagem 91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3061" y="-17745"/>
              <a:ext cx="1141364" cy="1218022"/>
            </a:xfrm>
            <a:prstGeom prst="rect">
              <a:avLst/>
            </a:prstGeom>
          </p:spPr>
        </p:pic>
      </p:grpSp>
      <p:pic>
        <p:nvPicPr>
          <p:cNvPr id="93" name="Imagem 92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95545" y="4017091"/>
            <a:ext cx="959319" cy="1023748"/>
          </a:xfrm>
          <a:prstGeom prst="rect">
            <a:avLst/>
          </a:prstGeom>
        </p:spPr>
      </p:pic>
      <p:sp>
        <p:nvSpPr>
          <p:cNvPr id="58" name="Google Shape;464;p39"/>
          <p:cNvSpPr txBox="1">
            <a:spLocks/>
          </p:cNvSpPr>
          <p:nvPr/>
        </p:nvSpPr>
        <p:spPr>
          <a:xfrm>
            <a:off x="131940" y="4835863"/>
            <a:ext cx="282696" cy="15516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/>
                </a:solidFill>
                <a:latin typeface="Asap" panose="02000503040000090004" pitchFamily="2" charset="0"/>
              </a:rPr>
              <a:t>AFP</a:t>
            </a:r>
          </a:p>
        </p:txBody>
      </p:sp>
      <p:cxnSp>
        <p:nvCxnSpPr>
          <p:cNvPr id="59" name="Conector reto 58"/>
          <p:cNvCxnSpPr/>
          <p:nvPr/>
        </p:nvCxnSpPr>
        <p:spPr>
          <a:xfrm>
            <a:off x="-244393" y="4991023"/>
            <a:ext cx="658148" cy="0"/>
          </a:xfrm>
          <a:prstGeom prst="line">
            <a:avLst/>
          </a:prstGeom>
          <a:ln>
            <a:solidFill>
              <a:srgbClr val="09223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Google Shape;942;p55"/>
          <p:cNvSpPr txBox="1">
            <a:spLocks/>
          </p:cNvSpPr>
          <p:nvPr/>
        </p:nvSpPr>
        <p:spPr>
          <a:xfrm>
            <a:off x="220710" y="667534"/>
            <a:ext cx="4375144" cy="5226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800" b="1" dirty="0">
                <a:solidFill>
                  <a:srgbClr val="09223E"/>
                </a:solidFill>
                <a:latin typeface="Asap" panose="02000503040000090004" pitchFamily="2" charset="0"/>
                <a:ea typeface="Public Sans Light"/>
                <a:cs typeface="Public Sans Light"/>
              </a:rPr>
              <a:t>AGÊNCIA FRANCE PRESSE</a:t>
            </a:r>
          </a:p>
        </p:txBody>
      </p:sp>
      <p:sp>
        <p:nvSpPr>
          <p:cNvPr id="60" name="Google Shape;1186;p65"/>
          <p:cNvSpPr txBox="1">
            <a:spLocks/>
          </p:cNvSpPr>
          <p:nvPr/>
        </p:nvSpPr>
        <p:spPr>
          <a:xfrm>
            <a:off x="1007143" y="2195603"/>
            <a:ext cx="2975400" cy="25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5000"/>
              </a:lnSpc>
              <a:buClr>
                <a:schemeClr val="dk1"/>
              </a:buClr>
              <a:buSzPts val="1100"/>
            </a:pP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Centralizar todo o conteúdo na nuvem para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facilitar o acesso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e dar suporte ao trabalho de equipes remotas, especialmente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desde a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crise da Covid-19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.</a:t>
            </a:r>
          </a:p>
          <a:p>
            <a:pPr>
              <a:lnSpc>
                <a:spcPct val="95000"/>
              </a:lnSpc>
              <a:buClr>
                <a:schemeClr val="dk1"/>
              </a:buClr>
              <a:buSzPts val="1100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>
              <a:lnSpc>
                <a:spcPct val="95000"/>
              </a:lnSpc>
              <a:buClr>
                <a:schemeClr val="dk1"/>
              </a:buClr>
              <a:buSzPts val="1100"/>
            </a:pP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Automatize a indexação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para permitir que as equipes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se concentrem na </a:t>
            </a:r>
            <a:r>
              <a:rPr lang="pt-BR" sz="700" dirty="0" err="1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editorialização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 e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na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monetização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o mais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próximo possível do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tempo real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.</a:t>
            </a:r>
          </a:p>
          <a:p>
            <a:pPr>
              <a:lnSpc>
                <a:spcPct val="95000"/>
              </a:lnSpc>
              <a:buClr>
                <a:schemeClr val="dk1"/>
              </a:buClr>
              <a:buSzPts val="1100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>
              <a:lnSpc>
                <a:spcPct val="95000"/>
              </a:lnSpc>
              <a:buClr>
                <a:schemeClr val="dk1"/>
              </a:buClr>
              <a:buSzPts val="1100"/>
            </a:pP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Ter uma solução capaz de conectar e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gravar várias transmissões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ao vivo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(campo e </a:t>
            </a:r>
            <a:r>
              <a:rPr lang="pt-BR" sz="700" dirty="0" err="1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infralocal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). Ser compatível com RTMP,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SRT e suportar os protocolos </a:t>
            </a:r>
            <a:r>
              <a:rPr lang="pt-BR" sz="700" dirty="0" err="1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Aviwest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 e </a:t>
            </a:r>
            <a:r>
              <a:rPr lang="pt-BR" sz="700" dirty="0" err="1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LiveU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.</a:t>
            </a:r>
          </a:p>
          <a:p>
            <a:pPr>
              <a:lnSpc>
                <a:spcPct val="95000"/>
              </a:lnSpc>
              <a:buClr>
                <a:schemeClr val="dk1"/>
              </a:buClr>
              <a:buSzPts val="1100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>
              <a:lnSpc>
                <a:spcPct val="95000"/>
              </a:lnSpc>
              <a:buClr>
                <a:schemeClr val="dk1"/>
              </a:buClr>
              <a:buSzPts val="1100"/>
            </a:pP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Faça um atalho e extraia o momento-chave ao vivo de seus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formatos nativos para revendê-lo rapidamente</a:t>
            </a:r>
          </a:p>
          <a:p>
            <a:pPr>
              <a:lnSpc>
                <a:spcPct val="95000"/>
              </a:lnSpc>
              <a:buClr>
                <a:schemeClr val="dk1"/>
              </a:buClr>
              <a:buSzPts val="1100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>
              <a:lnSpc>
                <a:spcPct val="95000"/>
              </a:lnSpc>
              <a:buClr>
                <a:schemeClr val="dk1"/>
              </a:buClr>
              <a:buSzPts val="1100"/>
            </a:pP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Processar um volume maior de informações e, assim,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aumentar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Medium"/>
                <a:cs typeface="Public Sans Medium"/>
                <a:sym typeface="Public Sans Medium"/>
              </a:rPr>
              <a:t>as vendas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. Vender o mais rápido possível para poder vender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seu conteúdo rapidamente em seu </a:t>
            </a:r>
            <a:r>
              <a:rPr lang="pt-BR" sz="700" dirty="0" err="1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marketplace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  <a:ea typeface="Public Sans ExtraLight"/>
                <a:cs typeface="Public Sans ExtraLight"/>
                <a:sym typeface="Public Sans ExtraLight"/>
              </a:rPr>
              <a:t>.</a:t>
            </a:r>
          </a:p>
          <a:p>
            <a:pPr>
              <a:lnSpc>
                <a:spcPct val="95000"/>
              </a:lnSpc>
              <a:buClr>
                <a:schemeClr val="dk1"/>
              </a:buClr>
              <a:buSzPts val="1100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  <a:p>
            <a:pPr>
              <a:lnSpc>
                <a:spcPct val="95000"/>
              </a:lnSpc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sp>
        <p:nvSpPr>
          <p:cNvPr id="75" name="Google Shape;1187;p65"/>
          <p:cNvSpPr txBox="1">
            <a:spLocks/>
          </p:cNvSpPr>
          <p:nvPr/>
        </p:nvSpPr>
        <p:spPr>
          <a:xfrm>
            <a:off x="4952035" y="2195603"/>
            <a:ext cx="2975400" cy="25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5000"/>
              </a:lnSpc>
              <a:buClr>
                <a:schemeClr val="dk1"/>
              </a:buClr>
              <a:buSzPts val="1100"/>
            </a:pP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Configuração de uma </a:t>
            </a: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sala de redação na nuvem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para jornalistas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e produtores (mais de 2.000 horas/mês). </a:t>
            </a: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Um espaço seguro, acessível em qualquer lugar geográfico e de qualquer estação de trabalho.</a:t>
            </a:r>
          </a:p>
          <a:p>
            <a:pPr>
              <a:lnSpc>
                <a:spcPct val="95000"/>
              </a:lnSpc>
              <a:buClr>
                <a:schemeClr val="dk1"/>
              </a:buClr>
              <a:buSzPts val="1100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pPr>
              <a:lnSpc>
                <a:spcPct val="95000"/>
              </a:lnSpc>
              <a:buClr>
                <a:schemeClr val="dk1"/>
              </a:buClr>
              <a:buSzPts val="1100"/>
            </a:pP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Indexação automática de conteúdo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(arquivos e ao vivo): reconhecimento de faces, contextos, transcrição e tradução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(+ 90% do conteúdo indexado automaticamente).</a:t>
            </a:r>
          </a:p>
          <a:p>
            <a:pPr>
              <a:lnSpc>
                <a:spcPct val="95000"/>
              </a:lnSpc>
              <a:buClr>
                <a:schemeClr val="dk1"/>
              </a:buClr>
              <a:buSzPts val="1100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pPr>
              <a:lnSpc>
                <a:spcPct val="95000"/>
              </a:lnSpc>
              <a:buClr>
                <a:schemeClr val="dk1"/>
              </a:buClr>
              <a:buSzPts val="1100"/>
            </a:pP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Integração de um mosaico de vídeo para controlar as transmissões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ao vivo e </a:t>
            </a: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visualizar ao vivo a partir da interface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.</a:t>
            </a:r>
          </a:p>
          <a:p>
            <a:pPr>
              <a:lnSpc>
                <a:spcPct val="95000"/>
              </a:lnSpc>
              <a:buClr>
                <a:schemeClr val="dk1"/>
              </a:buClr>
              <a:buSzPts val="1100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pPr>
              <a:lnSpc>
                <a:spcPct val="95000"/>
              </a:lnSpc>
              <a:buClr>
                <a:schemeClr val="dk1"/>
              </a:buClr>
              <a:buSzPts val="1100"/>
            </a:pP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Criação de arquivos temáticos por meio da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interface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"</a:t>
            </a:r>
            <a:r>
              <a:rPr lang="pt-BR" sz="700" b="1" dirty="0" err="1">
                <a:solidFill>
                  <a:schemeClr val="bg1"/>
                </a:solidFill>
                <a:latin typeface="Asap" panose="02000503040000090004" pitchFamily="2" charset="0"/>
              </a:rPr>
              <a:t>Collection</a:t>
            </a: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" para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ter uma organização editorial,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compatível com o trabalho colaborativo remoto.</a:t>
            </a:r>
          </a:p>
          <a:p>
            <a:pPr>
              <a:lnSpc>
                <a:spcPct val="95000"/>
              </a:lnSpc>
              <a:buClr>
                <a:schemeClr val="dk1"/>
              </a:buClr>
              <a:buSzPts val="1100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pPr>
              <a:lnSpc>
                <a:spcPct val="95000"/>
              </a:lnSpc>
              <a:buClr>
                <a:schemeClr val="dk1"/>
              </a:buClr>
              <a:buSzPts val="1100"/>
            </a:pPr>
            <a:r>
              <a:rPr lang="pt-BR" sz="700" b="1" dirty="0">
                <a:solidFill>
                  <a:schemeClr val="bg1"/>
                </a:solidFill>
                <a:latin typeface="Asap" panose="02000503040000090004" pitchFamily="2" charset="0"/>
              </a:rPr>
              <a:t>Integração com o CMS de publicação 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para fornecer clipes</a:t>
            </a:r>
            <a:b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de vídeo e seus </a:t>
            </a:r>
            <a:r>
              <a:rPr lang="pt-BR" sz="700" dirty="0" err="1">
                <a:solidFill>
                  <a:schemeClr val="bg1"/>
                </a:solidFill>
                <a:latin typeface="Asap" panose="02000503040000090004" pitchFamily="2" charset="0"/>
              </a:rPr>
              <a:t>metadados</a:t>
            </a:r>
            <a:r>
              <a:rPr lang="pt-BR" sz="700" dirty="0">
                <a:solidFill>
                  <a:schemeClr val="bg1"/>
                </a:solidFill>
                <a:latin typeface="Asap" panose="02000503040000090004" pitchFamily="2" charset="0"/>
              </a:rPr>
              <a:t> quase em tempo real.</a:t>
            </a:r>
          </a:p>
          <a:p>
            <a:pPr>
              <a:lnSpc>
                <a:spcPct val="95000"/>
              </a:lnSpc>
              <a:buClr>
                <a:schemeClr val="dk1"/>
              </a:buClr>
              <a:buSzPts val="1100"/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</a:endParaRPr>
          </a:p>
          <a:p>
            <a:pPr>
              <a:lnSpc>
                <a:spcPct val="95000"/>
              </a:lnSpc>
            </a:pPr>
            <a:endParaRPr lang="pt-BR" sz="700" dirty="0">
              <a:solidFill>
                <a:schemeClr val="bg1"/>
              </a:solidFill>
              <a:latin typeface="Asap" panose="02000503040000090004" pitchFamily="2" charset="0"/>
            </a:endParaRPr>
          </a:p>
        </p:txBody>
      </p:sp>
      <p:pic>
        <p:nvPicPr>
          <p:cNvPr id="2" name="Google Shape;18;p3">
            <a:extLst>
              <a:ext uri="{FF2B5EF4-FFF2-40B4-BE49-F238E27FC236}">
                <a16:creationId xmlns:a16="http://schemas.microsoft.com/office/drawing/2014/main" id="{70F0A2E8-114D-78D9-DC3B-DA8BC67753E0}"/>
              </a:ext>
            </a:extLst>
          </p:cNvPr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 descr="Uma imagem contendo desenho&#10;&#10;Descrição gerada automaticamente">
            <a:extLst>
              <a:ext uri="{FF2B5EF4-FFF2-40B4-BE49-F238E27FC236}">
                <a16:creationId xmlns:a16="http://schemas.microsoft.com/office/drawing/2014/main" id="{6763F355-4CA5-D137-815F-240DA26E8EA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5116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4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etângulo 215"/>
          <p:cNvSpPr/>
          <p:nvPr/>
        </p:nvSpPr>
        <p:spPr>
          <a:xfrm>
            <a:off x="6979389" y="851562"/>
            <a:ext cx="2168017" cy="4034058"/>
          </a:xfrm>
          <a:prstGeom prst="rect">
            <a:avLst/>
          </a:prstGeom>
          <a:solidFill>
            <a:srgbClr val="092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7" name="Conector reto 216"/>
          <p:cNvCxnSpPr/>
          <p:nvPr/>
        </p:nvCxnSpPr>
        <p:spPr>
          <a:xfrm>
            <a:off x="-5856" y="1215981"/>
            <a:ext cx="4713587" cy="0"/>
          </a:xfrm>
          <a:prstGeom prst="line">
            <a:avLst/>
          </a:prstGeom>
          <a:ln w="19050">
            <a:solidFill>
              <a:srgbClr val="0922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8" name="Google Shape;942;p55"/>
          <p:cNvSpPr txBox="1">
            <a:spLocks/>
          </p:cNvSpPr>
          <p:nvPr/>
        </p:nvSpPr>
        <p:spPr>
          <a:xfrm>
            <a:off x="220710" y="252774"/>
            <a:ext cx="4779475" cy="9373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2800" b="1" dirty="0">
                <a:solidFill>
                  <a:srgbClr val="09223E"/>
                </a:solidFill>
                <a:latin typeface="Asap" panose="02000503040000090004" pitchFamily="2" charset="0"/>
                <a:ea typeface="Public Sans Light"/>
                <a:cs typeface="Public Sans Light"/>
              </a:rPr>
              <a:t>AFP: SALA DE IMPRENSA E MONETIZAÇÃO NA NUVEM</a:t>
            </a:r>
          </a:p>
        </p:txBody>
      </p:sp>
      <p:pic>
        <p:nvPicPr>
          <p:cNvPr id="276" name="Imagem 27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99297" y="4186914"/>
            <a:ext cx="928516" cy="1174850"/>
          </a:xfrm>
          <a:prstGeom prst="rect">
            <a:avLst/>
          </a:prstGeom>
        </p:spPr>
      </p:pic>
      <p:pic>
        <p:nvPicPr>
          <p:cNvPr id="40" name="Imagem 39" descr="Forma, Seta&#10;&#10;Descrição gerada automaticamente">
            <a:extLst>
              <a:ext uri="{FF2B5EF4-FFF2-40B4-BE49-F238E27FC236}">
                <a16:creationId xmlns:a16="http://schemas.microsoft.com/office/drawing/2014/main" id="{BE10C52D-B406-4592-E1F9-3D745114E9C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77873" y="4164202"/>
            <a:ext cx="676014" cy="721418"/>
          </a:xfrm>
          <a:prstGeom prst="rect">
            <a:avLst/>
          </a:prstGeom>
        </p:spPr>
      </p:pic>
      <p:pic>
        <p:nvPicPr>
          <p:cNvPr id="277" name="Imagem 27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2728" y="672272"/>
            <a:ext cx="928516" cy="1174850"/>
          </a:xfrm>
          <a:prstGeom prst="rect">
            <a:avLst/>
          </a:prstGeom>
        </p:spPr>
      </p:pic>
      <p:pic>
        <p:nvPicPr>
          <p:cNvPr id="67" name="Google Shape;1175;p64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054" y="1367060"/>
            <a:ext cx="736459" cy="38980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464;p39"/>
          <p:cNvSpPr txBox="1">
            <a:spLocks/>
          </p:cNvSpPr>
          <p:nvPr/>
        </p:nvSpPr>
        <p:spPr>
          <a:xfrm>
            <a:off x="131940" y="4835863"/>
            <a:ext cx="282696" cy="15516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/>
                </a:solidFill>
                <a:latin typeface="Asap" panose="02000503040000090004" pitchFamily="2" charset="0"/>
              </a:rPr>
              <a:t>AFP</a:t>
            </a:r>
          </a:p>
        </p:txBody>
      </p:sp>
      <p:cxnSp>
        <p:nvCxnSpPr>
          <p:cNvPr id="69" name="Conector reto 68"/>
          <p:cNvCxnSpPr/>
          <p:nvPr/>
        </p:nvCxnSpPr>
        <p:spPr>
          <a:xfrm>
            <a:off x="-244393" y="4991023"/>
            <a:ext cx="658148" cy="0"/>
          </a:xfrm>
          <a:prstGeom prst="line">
            <a:avLst/>
          </a:prstGeom>
          <a:ln>
            <a:solidFill>
              <a:srgbClr val="09223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Google Shape;1208;p66"/>
          <p:cNvSpPr/>
          <p:nvPr/>
        </p:nvSpPr>
        <p:spPr>
          <a:xfrm>
            <a:off x="5804935" y="3171544"/>
            <a:ext cx="532726" cy="10673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sp>
        <p:nvSpPr>
          <p:cNvPr id="72" name="Google Shape;1209;p66"/>
          <p:cNvSpPr/>
          <p:nvPr/>
        </p:nvSpPr>
        <p:spPr>
          <a:xfrm>
            <a:off x="967183" y="3717555"/>
            <a:ext cx="1174800" cy="2448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sp>
        <p:nvSpPr>
          <p:cNvPr id="73" name="Google Shape;1210;p66"/>
          <p:cNvSpPr/>
          <p:nvPr/>
        </p:nvSpPr>
        <p:spPr>
          <a:xfrm>
            <a:off x="4435204" y="4157903"/>
            <a:ext cx="1209600" cy="244800"/>
          </a:xfrm>
          <a:prstGeom prst="roundRect">
            <a:avLst>
              <a:gd name="adj" fmla="val 11686"/>
            </a:avLst>
          </a:prstGeom>
          <a:solidFill>
            <a:srgbClr val="09223E">
              <a:alpha val="65000"/>
            </a:srgbClr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pic>
        <p:nvPicPr>
          <p:cNvPr id="74" name="Google Shape;1221;p66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6616" y="2793801"/>
            <a:ext cx="679200" cy="6792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cxnSp>
        <p:nvCxnSpPr>
          <p:cNvPr id="75" name="Google Shape;1222;p66"/>
          <p:cNvCxnSpPr/>
          <p:nvPr/>
        </p:nvCxnSpPr>
        <p:spPr>
          <a:xfrm rot="10800000" flipH="1">
            <a:off x="4136216" y="2252931"/>
            <a:ext cx="2700" cy="44820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76" name="Google Shape;1223;p66"/>
          <p:cNvCxnSpPr>
            <a:endCxn id="74" idx="1"/>
          </p:cNvCxnSpPr>
          <p:nvPr/>
        </p:nvCxnSpPr>
        <p:spPr>
          <a:xfrm flipV="1">
            <a:off x="3337876" y="3133401"/>
            <a:ext cx="458740" cy="390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77" name="Google Shape;1224;p66"/>
          <p:cNvCxnSpPr/>
          <p:nvPr/>
        </p:nvCxnSpPr>
        <p:spPr>
          <a:xfrm>
            <a:off x="4547254" y="3133390"/>
            <a:ext cx="507123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dot"/>
            <a:round/>
            <a:headEnd type="none" w="med" len="med"/>
            <a:tailEnd type="none" w="med" len="med"/>
          </a:ln>
        </p:spPr>
      </p:cxnSp>
      <p:grpSp>
        <p:nvGrpSpPr>
          <p:cNvPr id="78" name="Google Shape;1225;p66"/>
          <p:cNvGrpSpPr/>
          <p:nvPr/>
        </p:nvGrpSpPr>
        <p:grpSpPr>
          <a:xfrm>
            <a:off x="3925889" y="3982488"/>
            <a:ext cx="420670" cy="420576"/>
            <a:chOff x="3686526" y="1328315"/>
            <a:chExt cx="465600" cy="465600"/>
          </a:xfrm>
        </p:grpSpPr>
        <p:sp>
          <p:nvSpPr>
            <p:cNvPr id="79" name="Google Shape;1226;p66"/>
            <p:cNvSpPr/>
            <p:nvPr/>
          </p:nvSpPr>
          <p:spPr>
            <a:xfrm>
              <a:off x="3686526" y="1328315"/>
              <a:ext cx="465600" cy="465600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80" name="Google Shape;1227;p66"/>
            <p:cNvPicPr preferRelativeResize="0"/>
            <p:nvPr/>
          </p:nvPicPr>
          <p:blipFill>
            <a:blip r:embed="rId7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66886" y="1408676"/>
              <a:ext cx="304925" cy="3049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1" name="Google Shape;1228;p66"/>
          <p:cNvGrpSpPr/>
          <p:nvPr/>
        </p:nvGrpSpPr>
        <p:grpSpPr>
          <a:xfrm>
            <a:off x="4845974" y="2923159"/>
            <a:ext cx="420503" cy="420503"/>
            <a:chOff x="7131635" y="1844576"/>
            <a:chExt cx="385500" cy="385500"/>
          </a:xfrm>
        </p:grpSpPr>
        <p:sp>
          <p:nvSpPr>
            <p:cNvPr id="82" name="Google Shape;1229;p66"/>
            <p:cNvSpPr/>
            <p:nvPr/>
          </p:nvSpPr>
          <p:spPr>
            <a:xfrm>
              <a:off x="7131635" y="1844576"/>
              <a:ext cx="385500" cy="385500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83" name="Google Shape;1230;p66"/>
            <p:cNvPicPr preferRelativeResize="0"/>
            <p:nvPr/>
          </p:nvPicPr>
          <p:blipFill rotWithShape="1"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98193" y="1911062"/>
              <a:ext cx="252552" cy="25257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4" name="Google Shape;1231;p66"/>
          <p:cNvGrpSpPr/>
          <p:nvPr/>
        </p:nvGrpSpPr>
        <p:grpSpPr>
          <a:xfrm>
            <a:off x="2202444" y="2300299"/>
            <a:ext cx="420411" cy="420411"/>
            <a:chOff x="7471464" y="4724637"/>
            <a:chExt cx="304800" cy="304800"/>
          </a:xfrm>
        </p:grpSpPr>
        <p:sp>
          <p:nvSpPr>
            <p:cNvPr id="85" name="Google Shape;1232;p66"/>
            <p:cNvSpPr/>
            <p:nvPr/>
          </p:nvSpPr>
          <p:spPr>
            <a:xfrm>
              <a:off x="7471464" y="4724637"/>
              <a:ext cx="304800" cy="304800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86" name="Google Shape;1233;p66"/>
            <p:cNvPicPr preferRelativeResize="0"/>
            <p:nvPr/>
          </p:nvPicPr>
          <p:blipFill rotWithShape="1">
            <a:blip r:embed="rId9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24097" y="4777171"/>
              <a:ext cx="199718" cy="1997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7" name="Google Shape;1234;p66"/>
          <p:cNvGrpSpPr/>
          <p:nvPr/>
        </p:nvGrpSpPr>
        <p:grpSpPr>
          <a:xfrm>
            <a:off x="2202310" y="3541786"/>
            <a:ext cx="420670" cy="420576"/>
            <a:chOff x="2478157" y="1943315"/>
            <a:chExt cx="465600" cy="465600"/>
          </a:xfrm>
        </p:grpSpPr>
        <p:sp>
          <p:nvSpPr>
            <p:cNvPr id="88" name="Google Shape;1235;p66"/>
            <p:cNvSpPr/>
            <p:nvPr/>
          </p:nvSpPr>
          <p:spPr>
            <a:xfrm>
              <a:off x="2478157" y="1943315"/>
              <a:ext cx="465600" cy="465600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89" name="Google Shape;1236;p66"/>
            <p:cNvPicPr preferRelativeResize="0"/>
            <p:nvPr/>
          </p:nvPicPr>
          <p:blipFill rotWithShape="1">
            <a:blip r:embed="rId10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58517" y="2023676"/>
              <a:ext cx="304925" cy="30495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90" name="Google Shape;1237;p66"/>
          <p:cNvCxnSpPr/>
          <p:nvPr/>
        </p:nvCxnSpPr>
        <p:spPr>
          <a:xfrm rot="16200000" flipV="1">
            <a:off x="2746087" y="2534895"/>
            <a:ext cx="579516" cy="568724"/>
          </a:xfrm>
          <a:prstGeom prst="bentConnector3">
            <a:avLst>
              <a:gd name="adj1" fmla="val 99394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91" name="Google Shape;1238;p66"/>
          <p:cNvCxnSpPr/>
          <p:nvPr/>
        </p:nvCxnSpPr>
        <p:spPr>
          <a:xfrm rot="5400000">
            <a:off x="2711980" y="3150019"/>
            <a:ext cx="649134" cy="567127"/>
          </a:xfrm>
          <a:prstGeom prst="bentConnector3">
            <a:avLst>
              <a:gd name="adj1" fmla="val 100222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92" name="Google Shape;1239;p66"/>
          <p:cNvCxnSpPr/>
          <p:nvPr/>
        </p:nvCxnSpPr>
        <p:spPr>
          <a:xfrm rot="10800000" flipH="1">
            <a:off x="4136216" y="3472994"/>
            <a:ext cx="2700" cy="44820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dot"/>
            <a:round/>
            <a:headEnd type="none" w="med" len="med"/>
            <a:tailEnd type="none" w="med" len="med"/>
          </a:ln>
        </p:spPr>
      </p:cxnSp>
      <p:pic>
        <p:nvPicPr>
          <p:cNvPr id="93" name="Google Shape;1240;p66"/>
          <p:cNvPicPr preferRelativeResize="0"/>
          <p:nvPr/>
        </p:nvPicPr>
        <p:blipFill rotWithShape="1">
          <a:blip r:embed="rId1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9098" y="4212429"/>
            <a:ext cx="168914" cy="156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1241;p66"/>
          <p:cNvPicPr preferRelativeResize="0"/>
          <p:nvPr/>
        </p:nvPicPr>
        <p:blipFill rotWithShape="1">
          <a:blip r:embed="rId1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2151" y="4210460"/>
            <a:ext cx="168900" cy="1608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95" name="Google Shape;1242;p66"/>
          <p:cNvPicPr preferRelativeResize="0"/>
          <p:nvPr/>
        </p:nvPicPr>
        <p:blipFill>
          <a:blip r:embed="rId1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6654" y="4215765"/>
            <a:ext cx="285870" cy="16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1243;p66"/>
          <p:cNvPicPr preferRelativeResize="0"/>
          <p:nvPr/>
        </p:nvPicPr>
        <p:blipFill rotWithShape="1">
          <a:blip r:embed="rId1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0"/>
          <a:stretch/>
        </p:blipFill>
        <p:spPr>
          <a:xfrm>
            <a:off x="4886054" y="4230367"/>
            <a:ext cx="326825" cy="1209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1244;p66"/>
          <p:cNvSpPr txBox="1"/>
          <p:nvPr/>
        </p:nvSpPr>
        <p:spPr>
          <a:xfrm>
            <a:off x="4346553" y="3951928"/>
            <a:ext cx="9201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Editores</a:t>
            </a:r>
            <a:endParaRPr sz="800">
              <a:solidFill>
                <a:schemeClr val="lt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sp>
        <p:nvSpPr>
          <p:cNvPr id="98" name="Google Shape;1245;p66"/>
          <p:cNvSpPr txBox="1"/>
          <p:nvPr/>
        </p:nvSpPr>
        <p:spPr>
          <a:xfrm>
            <a:off x="49333" y="2224605"/>
            <a:ext cx="21798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Feeds personalizados 24 horas por dia, 7 dias por semana (no mundo todo) </a:t>
            </a:r>
            <a:endParaRPr sz="800">
              <a:solidFill>
                <a:schemeClr val="lt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sp>
        <p:nvSpPr>
          <p:cNvPr id="99" name="Google Shape;1246;p66"/>
          <p:cNvSpPr txBox="1"/>
          <p:nvPr/>
        </p:nvSpPr>
        <p:spPr>
          <a:xfrm>
            <a:off x="606733" y="3467117"/>
            <a:ext cx="16224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Campo ou estúdio</a:t>
            </a:r>
            <a:endParaRPr sz="800">
              <a:solidFill>
                <a:schemeClr val="lt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pic>
        <p:nvPicPr>
          <p:cNvPr id="100" name="Google Shape;1247;p66" descr="Résultat de recherche d'images pour &quot;rtmp logo&quot;"/>
          <p:cNvPicPr preferRelativeResize="0"/>
          <p:nvPr/>
        </p:nvPicPr>
        <p:blipFill rotWithShape="1">
          <a:blip r:embed="rId1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57158" y="3792605"/>
            <a:ext cx="351000" cy="1011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01" name="Google Shape;1248;p66" descr="Résultat de recherche d'images pour &quot;srt protocol logo&quot;"/>
          <p:cNvPicPr preferRelativeResize="0"/>
          <p:nvPr/>
        </p:nvPicPr>
        <p:blipFill rotWithShape="1">
          <a:blip r:embed="rId1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8983" y="3770555"/>
            <a:ext cx="216600" cy="145200"/>
          </a:xfrm>
          <a:prstGeom prst="roundRect">
            <a:avLst>
              <a:gd name="adj" fmla="val 11219"/>
            </a:avLst>
          </a:prstGeom>
          <a:noFill/>
          <a:ln>
            <a:noFill/>
          </a:ln>
        </p:spPr>
      </p:pic>
      <p:pic>
        <p:nvPicPr>
          <p:cNvPr id="102" name="Google Shape;1249;p66"/>
          <p:cNvPicPr preferRelativeResize="0"/>
          <p:nvPr/>
        </p:nvPicPr>
        <p:blipFill>
          <a:blip r:embed="rId1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494" y="3775454"/>
            <a:ext cx="399740" cy="13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250;p66"/>
          <p:cNvPicPr preferRelativeResize="0"/>
          <p:nvPr/>
        </p:nvPicPr>
        <p:blipFill rotWithShape="1">
          <a:blip r:embed="rId1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2533" y="2817067"/>
            <a:ext cx="375050" cy="18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251;p66"/>
          <p:cNvPicPr preferRelativeResize="0"/>
          <p:nvPr/>
        </p:nvPicPr>
        <p:blipFill>
          <a:blip r:embed="rId1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4729" y="2551344"/>
            <a:ext cx="350100" cy="2448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05" name="Google Shape;1252;p66"/>
          <p:cNvPicPr preferRelativeResize="0"/>
          <p:nvPr/>
        </p:nvPicPr>
        <p:blipFill>
          <a:blip r:embed="rId2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3993" y="2556171"/>
            <a:ext cx="417998" cy="235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253;p66"/>
          <p:cNvPicPr preferRelativeResize="0"/>
          <p:nvPr/>
        </p:nvPicPr>
        <p:blipFill>
          <a:blip r:embed="rId2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096" y="2566684"/>
            <a:ext cx="363935" cy="214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254;p66" descr="Résultat de recherche d'images pour &quot;rtmp logo&quot;"/>
          <p:cNvPicPr preferRelativeResize="0"/>
          <p:nvPr/>
        </p:nvPicPr>
        <p:blipFill rotWithShape="1">
          <a:blip r:embed="rId1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4271" y="2859617"/>
            <a:ext cx="351000" cy="1011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08" name="Google Shape;1255;p66" descr="Résultat de recherche d'images pour &quot;srt protocol logo&quot;"/>
          <p:cNvPicPr preferRelativeResize="0"/>
          <p:nvPr/>
        </p:nvPicPr>
        <p:blipFill rotWithShape="1">
          <a:blip r:embed="rId1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1971" y="2837580"/>
            <a:ext cx="216600" cy="145200"/>
          </a:xfrm>
          <a:prstGeom prst="roundRect">
            <a:avLst>
              <a:gd name="adj" fmla="val 11219"/>
            </a:avLst>
          </a:prstGeom>
          <a:noFill/>
          <a:ln>
            <a:noFill/>
          </a:ln>
        </p:spPr>
      </p:pic>
      <p:sp>
        <p:nvSpPr>
          <p:cNvPr id="109" name="Google Shape;1256;p66"/>
          <p:cNvSpPr/>
          <p:nvPr/>
        </p:nvSpPr>
        <p:spPr>
          <a:xfrm>
            <a:off x="930983" y="2514530"/>
            <a:ext cx="1209600" cy="535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sp>
        <p:nvSpPr>
          <p:cNvPr id="110" name="Google Shape;1257;p66"/>
          <p:cNvSpPr txBox="1"/>
          <p:nvPr/>
        </p:nvSpPr>
        <p:spPr>
          <a:xfrm>
            <a:off x="4325403" y="1710678"/>
            <a:ext cx="9201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Jornalistas</a:t>
            </a:r>
            <a:endParaRPr sz="800">
              <a:solidFill>
                <a:schemeClr val="lt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grpSp>
        <p:nvGrpSpPr>
          <p:cNvPr id="111" name="Google Shape;1258;p66"/>
          <p:cNvGrpSpPr/>
          <p:nvPr/>
        </p:nvGrpSpPr>
        <p:grpSpPr>
          <a:xfrm>
            <a:off x="3927223" y="1755694"/>
            <a:ext cx="420658" cy="420658"/>
            <a:chOff x="125646" y="3994572"/>
            <a:chExt cx="385500" cy="385500"/>
          </a:xfrm>
        </p:grpSpPr>
        <p:sp>
          <p:nvSpPr>
            <p:cNvPr id="112" name="Google Shape;1259;p66"/>
            <p:cNvSpPr/>
            <p:nvPr/>
          </p:nvSpPr>
          <p:spPr>
            <a:xfrm>
              <a:off x="125646" y="3994572"/>
              <a:ext cx="385500" cy="385500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113" name="Google Shape;1260;p66"/>
            <p:cNvPicPr preferRelativeResize="0"/>
            <p:nvPr/>
          </p:nvPicPr>
          <p:blipFill rotWithShape="1">
            <a:blip r:embed="rId2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2204" y="4061058"/>
              <a:ext cx="252552" cy="25257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4" name="Google Shape;1261;p66"/>
          <p:cNvGrpSpPr/>
          <p:nvPr/>
        </p:nvGrpSpPr>
        <p:grpSpPr>
          <a:xfrm>
            <a:off x="4688862" y="1931672"/>
            <a:ext cx="244719" cy="244673"/>
            <a:chOff x="3686526" y="1328315"/>
            <a:chExt cx="465600" cy="465600"/>
          </a:xfrm>
        </p:grpSpPr>
        <p:sp>
          <p:nvSpPr>
            <p:cNvPr id="115" name="Google Shape;1262;p66"/>
            <p:cNvSpPr/>
            <p:nvPr/>
          </p:nvSpPr>
          <p:spPr>
            <a:xfrm>
              <a:off x="3686526" y="1328315"/>
              <a:ext cx="465600" cy="465600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116" name="Google Shape;1263;p66"/>
            <p:cNvPicPr preferRelativeResize="0"/>
            <p:nvPr/>
          </p:nvPicPr>
          <p:blipFill>
            <a:blip r:embed="rId2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66886" y="1408676"/>
              <a:ext cx="304925" cy="3049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7" name="Google Shape;1264;p66"/>
          <p:cNvGrpSpPr/>
          <p:nvPr/>
        </p:nvGrpSpPr>
        <p:grpSpPr>
          <a:xfrm>
            <a:off x="4961698" y="1931754"/>
            <a:ext cx="244621" cy="244537"/>
            <a:chOff x="7758881" y="660687"/>
            <a:chExt cx="420600" cy="420600"/>
          </a:xfrm>
        </p:grpSpPr>
        <p:sp>
          <p:nvSpPr>
            <p:cNvPr id="118" name="Google Shape;1265;p66"/>
            <p:cNvSpPr/>
            <p:nvPr/>
          </p:nvSpPr>
          <p:spPr>
            <a:xfrm>
              <a:off x="7758881" y="660687"/>
              <a:ext cx="420600" cy="420600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119" name="Google Shape;1266;p66"/>
            <p:cNvPicPr preferRelativeResize="0"/>
            <p:nvPr/>
          </p:nvPicPr>
          <p:blipFill rotWithShape="1">
            <a:blip r:embed="rId2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31490" y="733296"/>
              <a:ext cx="275515" cy="27553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0" name="Google Shape;1267;p66"/>
          <p:cNvGrpSpPr/>
          <p:nvPr/>
        </p:nvGrpSpPr>
        <p:grpSpPr>
          <a:xfrm>
            <a:off x="4415529" y="1932047"/>
            <a:ext cx="244600" cy="244600"/>
            <a:chOff x="8132860" y="3984764"/>
            <a:chExt cx="385500" cy="385500"/>
          </a:xfrm>
        </p:grpSpPr>
        <p:sp>
          <p:nvSpPr>
            <p:cNvPr id="121" name="Google Shape;1268;p66"/>
            <p:cNvSpPr/>
            <p:nvPr/>
          </p:nvSpPr>
          <p:spPr>
            <a:xfrm>
              <a:off x="8132860" y="3984764"/>
              <a:ext cx="385500" cy="385500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latin typeface="Asap" panose="02000503040000090004" pitchFamily="2" charset="0"/>
                <a:ea typeface="Public Sans"/>
                <a:cs typeface="Public Sans"/>
                <a:sym typeface="Public Sans"/>
              </a:endParaRPr>
            </a:p>
          </p:txBody>
        </p:sp>
        <p:pic>
          <p:nvPicPr>
            <p:cNvPr id="122" name="Google Shape;1269;p66"/>
            <p:cNvPicPr preferRelativeResize="0"/>
            <p:nvPr/>
          </p:nvPicPr>
          <p:blipFill rotWithShape="1">
            <a:blip r:embed="rId2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99418" y="4051249"/>
              <a:ext cx="252552" cy="25257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3" name="Google Shape;1270;p66"/>
          <p:cNvSpPr txBox="1"/>
          <p:nvPr/>
        </p:nvSpPr>
        <p:spPr>
          <a:xfrm>
            <a:off x="5358254" y="2806653"/>
            <a:ext cx="1851900" cy="7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História pronta para entrega </a:t>
            </a:r>
            <a:b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</a:b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no ambiente de produção</a:t>
            </a:r>
            <a:b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</a:b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ou para </a:t>
            </a:r>
            <a:r>
              <a:rPr lang="fr" sz="800" b="1" dirty="0">
                <a:solidFill>
                  <a:schemeClr val="dk2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download</a:t>
            </a:r>
            <a:br>
              <a:rPr lang="fr" sz="800" b="1" dirty="0">
                <a:solidFill>
                  <a:schemeClr val="dk2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</a:br>
            <a:r>
              <a:rPr lang="fr" sz="800" dirty="0">
                <a:solidFill>
                  <a:schemeClr val="lt1"/>
                </a:solidFill>
                <a:latin typeface="Asap" panose="02000503040000090004" pitchFamily="2" charset="0"/>
                <a:ea typeface="Public Sans"/>
                <a:cs typeface="Public Sans"/>
                <a:sym typeface="Public Sans"/>
              </a:rPr>
              <a:t>em seu mercado.</a:t>
            </a:r>
            <a:endParaRPr sz="800" dirty="0">
              <a:solidFill>
                <a:schemeClr val="lt1"/>
              </a:solidFill>
              <a:latin typeface="Asap" panose="02000503040000090004" pitchFamily="2" charset="0"/>
              <a:ea typeface="Public Sans"/>
              <a:cs typeface="Public Sans"/>
              <a:sym typeface="Public Sans"/>
            </a:endParaRPr>
          </a:p>
        </p:txBody>
      </p:sp>
      <p:cxnSp>
        <p:nvCxnSpPr>
          <p:cNvPr id="124" name="Google Shape;1271;p66"/>
          <p:cNvCxnSpPr/>
          <p:nvPr/>
        </p:nvCxnSpPr>
        <p:spPr>
          <a:xfrm rot="10800000">
            <a:off x="4137561" y="2214701"/>
            <a:ext cx="0" cy="696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dot"/>
            <a:round/>
            <a:headEnd type="none" w="med" len="med"/>
            <a:tailEnd type="diamond" w="med" len="med"/>
          </a:ln>
        </p:spPr>
      </p:cxnSp>
      <p:cxnSp>
        <p:nvCxnSpPr>
          <p:cNvPr id="125" name="Google Shape;1272;p66"/>
          <p:cNvCxnSpPr/>
          <p:nvPr/>
        </p:nvCxnSpPr>
        <p:spPr>
          <a:xfrm rot="10800000">
            <a:off x="4136211" y="3883288"/>
            <a:ext cx="0" cy="696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dot"/>
            <a:round/>
            <a:headEnd type="none" w="med" len="med"/>
            <a:tailEnd type="diamond" w="med" len="med"/>
          </a:ln>
        </p:spPr>
      </p:cxnSp>
      <p:cxnSp>
        <p:nvCxnSpPr>
          <p:cNvPr id="126" name="Google Shape;1273;p66"/>
          <p:cNvCxnSpPr/>
          <p:nvPr/>
        </p:nvCxnSpPr>
        <p:spPr>
          <a:xfrm rot="10800000">
            <a:off x="4775642" y="3134028"/>
            <a:ext cx="0" cy="696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dot"/>
            <a:round/>
            <a:headEnd type="none" w="med" len="med"/>
            <a:tailEnd type="diamond" w="med" len="med"/>
          </a:ln>
        </p:spPr>
      </p:cxnSp>
      <p:cxnSp>
        <p:nvCxnSpPr>
          <p:cNvPr id="127" name="Google Shape;1274;p66"/>
          <p:cNvCxnSpPr/>
          <p:nvPr/>
        </p:nvCxnSpPr>
        <p:spPr>
          <a:xfrm flipH="1">
            <a:off x="3320111" y="3127859"/>
            <a:ext cx="28348" cy="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dot"/>
            <a:round/>
            <a:headEnd type="none" w="med" len="med"/>
            <a:tailEnd type="diamond" w="med" len="med"/>
          </a:ln>
        </p:spPr>
      </p:cxnSp>
      <p:cxnSp>
        <p:nvCxnSpPr>
          <p:cNvPr id="16" name="Conector reto 15"/>
          <p:cNvCxnSpPr/>
          <p:nvPr/>
        </p:nvCxnSpPr>
        <p:spPr>
          <a:xfrm>
            <a:off x="6979389" y="2016357"/>
            <a:ext cx="2168017" cy="0"/>
          </a:xfrm>
          <a:prstGeom prst="line">
            <a:avLst/>
          </a:prstGeom>
          <a:ln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ector reto 141"/>
          <p:cNvCxnSpPr/>
          <p:nvPr/>
        </p:nvCxnSpPr>
        <p:spPr>
          <a:xfrm>
            <a:off x="6975983" y="2790946"/>
            <a:ext cx="2168017" cy="0"/>
          </a:xfrm>
          <a:prstGeom prst="line">
            <a:avLst/>
          </a:prstGeom>
          <a:ln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Google Shape;1215;p66"/>
          <p:cNvSpPr txBox="1">
            <a:spLocks/>
          </p:cNvSpPr>
          <p:nvPr/>
        </p:nvSpPr>
        <p:spPr>
          <a:xfrm>
            <a:off x="7107522" y="937968"/>
            <a:ext cx="2027418" cy="9513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900" b="1" dirty="0">
                <a:solidFill>
                  <a:schemeClr val="bg1"/>
                </a:solidFill>
                <a:latin typeface="Asap" panose="02000503040000090004" pitchFamily="2" charset="0"/>
              </a:rPr>
              <a:t>COLABORAÇÃO</a:t>
            </a:r>
          </a:p>
          <a:p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O jornalista recorta a mídia</a:t>
            </a:r>
            <a:b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e compartilha o corte bruto com</a:t>
            </a:r>
            <a:b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o editor. Revisão pelo jornalista</a:t>
            </a:r>
            <a:b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e adição de narração. Montagem final pelo editor e entrega.</a:t>
            </a:r>
          </a:p>
        </p:txBody>
      </p:sp>
      <p:sp>
        <p:nvSpPr>
          <p:cNvPr id="144" name="Google Shape;1216;p66"/>
          <p:cNvSpPr txBox="1">
            <a:spLocks/>
          </p:cNvSpPr>
          <p:nvPr/>
        </p:nvSpPr>
        <p:spPr>
          <a:xfrm>
            <a:off x="7107522" y="2077537"/>
            <a:ext cx="1622400" cy="6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900" b="1" dirty="0">
                <a:solidFill>
                  <a:schemeClr val="bg1"/>
                </a:solidFill>
                <a:latin typeface="Asap" panose="02000503040000090004" pitchFamily="2" charset="0"/>
              </a:rPr>
              <a:t>CONTRIBUIÇÃO</a:t>
            </a:r>
          </a:p>
          <a:p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Gravação de </a:t>
            </a:r>
            <a:r>
              <a:rPr lang="pt-BR" sz="900" dirty="0" err="1">
                <a:solidFill>
                  <a:schemeClr val="bg1"/>
                </a:solidFill>
                <a:latin typeface="Asap" panose="02000503040000090004" pitchFamily="2" charset="0"/>
              </a:rPr>
              <a:t>feed</a:t>
            </a: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 ao vivo</a:t>
            </a:r>
            <a:b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de uma ampla gama</a:t>
            </a:r>
            <a:b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de protocolos</a:t>
            </a:r>
          </a:p>
        </p:txBody>
      </p:sp>
      <p:sp>
        <p:nvSpPr>
          <p:cNvPr id="145" name="Google Shape;1217;p66"/>
          <p:cNvSpPr txBox="1">
            <a:spLocks/>
          </p:cNvSpPr>
          <p:nvPr/>
        </p:nvSpPr>
        <p:spPr>
          <a:xfrm>
            <a:off x="7107522" y="3822465"/>
            <a:ext cx="2027418" cy="9938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pt-BR" sz="900" b="1" dirty="0">
                <a:solidFill>
                  <a:schemeClr val="bg1"/>
                </a:solidFill>
                <a:latin typeface="Asap" panose="02000503040000090004" pitchFamily="2" charset="0"/>
              </a:rPr>
              <a:t>ENTREGA</a:t>
            </a:r>
          </a:p>
          <a:p>
            <a:pPr>
              <a:buClr>
                <a:schemeClr val="dk1"/>
              </a:buClr>
              <a:buSzPts val="1100"/>
            </a:pPr>
            <a:r>
              <a:rPr lang="pt-BR" sz="900" dirty="0" err="1">
                <a:solidFill>
                  <a:schemeClr val="bg1"/>
                </a:solidFill>
                <a:latin typeface="Asap" panose="02000503040000090004" pitchFamily="2" charset="0"/>
              </a:rPr>
              <a:t>Transcodificação</a:t>
            </a: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 ou exportação</a:t>
            </a:r>
            <a:b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no padrão formato de transmissão. Proxies disponíveis para redes sociais. Integração de ambientes</a:t>
            </a:r>
            <a:b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de produção padrão</a:t>
            </a:r>
          </a:p>
        </p:txBody>
      </p:sp>
      <p:sp>
        <p:nvSpPr>
          <p:cNvPr id="146" name="Google Shape;1219;p66"/>
          <p:cNvSpPr txBox="1">
            <a:spLocks/>
          </p:cNvSpPr>
          <p:nvPr/>
        </p:nvSpPr>
        <p:spPr>
          <a:xfrm>
            <a:off x="7107522" y="2868575"/>
            <a:ext cx="1622400" cy="8217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900" b="1" dirty="0">
                <a:solidFill>
                  <a:schemeClr val="bg1"/>
                </a:solidFill>
                <a:latin typeface="Asap" panose="02000503040000090004" pitchFamily="2" charset="0"/>
              </a:rPr>
              <a:t>ATRIBUIÇÃO</a:t>
            </a:r>
          </a:p>
          <a:p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Projeto editorial criado</a:t>
            </a:r>
            <a:b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</a:br>
            <a:r>
              <a:rPr lang="pt-BR" sz="900" dirty="0">
                <a:solidFill>
                  <a:schemeClr val="bg1"/>
                </a:solidFill>
                <a:latin typeface="Asap" panose="02000503040000090004" pitchFamily="2" charset="0"/>
              </a:rPr>
              <a:t>a partir da entrega da mídia Título da mídia, tópico, equipe listada</a:t>
            </a:r>
          </a:p>
        </p:txBody>
      </p:sp>
      <p:cxnSp>
        <p:nvCxnSpPr>
          <p:cNvPr id="147" name="Conector reto 146"/>
          <p:cNvCxnSpPr/>
          <p:nvPr/>
        </p:nvCxnSpPr>
        <p:spPr>
          <a:xfrm>
            <a:off x="6970735" y="3786233"/>
            <a:ext cx="2168017" cy="0"/>
          </a:xfrm>
          <a:prstGeom prst="line">
            <a:avLst/>
          </a:prstGeom>
          <a:ln>
            <a:solidFill>
              <a:srgbClr val="6B4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oogle Shape;18;p3">
            <a:extLst>
              <a:ext uri="{FF2B5EF4-FFF2-40B4-BE49-F238E27FC236}">
                <a16:creationId xmlns:a16="http://schemas.microsoft.com/office/drawing/2014/main" id="{7FC26BC3-9D8B-BDEF-A312-8C02247752B5}"/>
              </a:ext>
            </a:extLst>
          </p:cNvPr>
          <p:cNvPicPr preferRelativeResize="0"/>
          <p:nvPr/>
        </p:nvPicPr>
        <p:blipFill rotWithShape="1">
          <a:blip r:embed="rId2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 descr="Uma imagem contendo desenho&#10;&#10;Descrição gerada automaticamente">
            <a:extLst>
              <a:ext uri="{FF2B5EF4-FFF2-40B4-BE49-F238E27FC236}">
                <a16:creationId xmlns:a16="http://schemas.microsoft.com/office/drawing/2014/main" id="{1356883C-CFF0-BD36-7D8E-2B831FA12829}"/>
              </a:ext>
            </a:extLst>
          </p:cNvPr>
          <p:cNvPicPr>
            <a:picLocks noChangeAspect="1"/>
          </p:cNvPicPr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1672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4093369" cy="5143500"/>
          </a:xfrm>
          <a:prstGeom prst="rect">
            <a:avLst/>
          </a:prstGeom>
          <a:solidFill>
            <a:srgbClr val="6B4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Google Shape;464;p39"/>
          <p:cNvSpPr txBox="1">
            <a:spLocks/>
          </p:cNvSpPr>
          <p:nvPr/>
        </p:nvSpPr>
        <p:spPr>
          <a:xfrm>
            <a:off x="131939" y="4835863"/>
            <a:ext cx="543922" cy="110398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800" dirty="0">
                <a:solidFill>
                  <a:schemeClr val="bg1"/>
                </a:solidFill>
                <a:latin typeface="Asap" panose="02000503040000090004" pitchFamily="2" charset="0"/>
              </a:rPr>
              <a:t>Clientes</a:t>
            </a:r>
          </a:p>
        </p:txBody>
      </p:sp>
      <p:cxnSp>
        <p:nvCxnSpPr>
          <p:cNvPr id="47" name="Conector reto 46"/>
          <p:cNvCxnSpPr/>
          <p:nvPr/>
        </p:nvCxnSpPr>
        <p:spPr>
          <a:xfrm>
            <a:off x="-327427" y="4991023"/>
            <a:ext cx="918731" cy="0"/>
          </a:xfrm>
          <a:prstGeom prst="line">
            <a:avLst/>
          </a:prstGeom>
          <a:ln>
            <a:solidFill>
              <a:srgbClr val="09223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Agrupar 12"/>
          <p:cNvGrpSpPr/>
          <p:nvPr/>
        </p:nvGrpSpPr>
        <p:grpSpPr>
          <a:xfrm rot="10800000">
            <a:off x="2894840" y="307639"/>
            <a:ext cx="965237" cy="1318206"/>
            <a:chOff x="2849526" y="54568"/>
            <a:chExt cx="965237" cy="1318206"/>
          </a:xfrm>
        </p:grpSpPr>
        <p:pic>
          <p:nvPicPr>
            <p:cNvPr id="40" name="Imagem 39" descr="Forma, Seta&#10;&#10;Descrição gerada automaticamente">
              <a:extLst>
                <a:ext uri="{FF2B5EF4-FFF2-40B4-BE49-F238E27FC236}">
                  <a16:creationId xmlns:a16="http://schemas.microsoft.com/office/drawing/2014/main" id="{BE10C52D-B406-4592-E1F9-3D745114E9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62072" y="54568"/>
              <a:ext cx="776832" cy="829007"/>
            </a:xfrm>
            <a:prstGeom prst="rect">
              <a:avLst/>
            </a:prstGeom>
          </p:spPr>
        </p:pic>
        <p:pic>
          <p:nvPicPr>
            <p:cNvPr id="51" name="Imagem 50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49526" y="247370"/>
              <a:ext cx="965237" cy="1125404"/>
            </a:xfrm>
            <a:prstGeom prst="rect">
              <a:avLst/>
            </a:prstGeom>
          </p:spPr>
        </p:pic>
      </p:grpSp>
      <p:sp>
        <p:nvSpPr>
          <p:cNvPr id="41" name="Google Shape;1281;p67"/>
          <p:cNvSpPr txBox="1">
            <a:spLocks/>
          </p:cNvSpPr>
          <p:nvPr/>
        </p:nvSpPr>
        <p:spPr>
          <a:xfrm>
            <a:off x="264805" y="1398412"/>
            <a:ext cx="3714264" cy="23466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pt-BR" sz="4800" b="1" dirty="0">
                <a:solidFill>
                  <a:schemeClr val="bg1"/>
                </a:solidFill>
                <a:latin typeface="Asap" panose="02000503040000090004" pitchFamily="2" charset="0"/>
                <a:ea typeface="Public Sans Light"/>
                <a:cs typeface="Public Sans Light"/>
              </a:rPr>
              <a:t>LEIA MAIS HISTÓRIAS</a:t>
            </a:r>
          </a:p>
          <a:p>
            <a:pPr>
              <a:buClr>
                <a:schemeClr val="dk1"/>
              </a:buClr>
              <a:buSzPts val="1100"/>
            </a:pPr>
            <a:r>
              <a:rPr lang="pt-BR" sz="4800" b="1" dirty="0">
                <a:solidFill>
                  <a:schemeClr val="bg1"/>
                </a:solidFill>
                <a:latin typeface="Asap" panose="02000503040000090004" pitchFamily="2" charset="0"/>
                <a:ea typeface="Public Sans Light"/>
                <a:cs typeface="Public Sans Light"/>
              </a:rPr>
              <a:t>DE CLIENTES</a:t>
            </a:r>
          </a:p>
        </p:txBody>
      </p:sp>
      <p:pic>
        <p:nvPicPr>
          <p:cNvPr id="49" name="Google Shape;1283;p67">
            <a:hlinkClick r:id="rId4"/>
          </p:cNvPr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0214" y="1006995"/>
            <a:ext cx="1095251" cy="1086693"/>
          </a:xfrm>
          <a:prstGeom prst="roundRect">
            <a:avLst>
              <a:gd name="adj" fmla="val 3127"/>
            </a:avLst>
          </a:prstGeom>
          <a:noFill/>
          <a:ln>
            <a:noFill/>
          </a:ln>
        </p:spPr>
      </p:pic>
      <p:pic>
        <p:nvPicPr>
          <p:cNvPr id="50" name="Google Shape;1284;p67">
            <a:hlinkClick r:id="rId6"/>
          </p:cNvPr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8101" y="2311483"/>
            <a:ext cx="1072944" cy="1072946"/>
          </a:xfrm>
          <a:prstGeom prst="roundRect">
            <a:avLst>
              <a:gd name="adj" fmla="val 3119"/>
            </a:avLst>
          </a:prstGeom>
          <a:noFill/>
          <a:ln>
            <a:noFill/>
          </a:ln>
        </p:spPr>
      </p:pic>
      <p:pic>
        <p:nvPicPr>
          <p:cNvPr id="53" name="Google Shape;1286;p67">
            <a:hlinkClick r:id="rId8"/>
          </p:cNvPr>
          <p:cNvPicPr preferRelativeResize="0"/>
          <p:nvPr/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0214" y="2311483"/>
            <a:ext cx="1083795" cy="1075263"/>
          </a:xfrm>
          <a:prstGeom prst="roundRect">
            <a:avLst>
              <a:gd name="adj" fmla="val 3121"/>
            </a:avLst>
          </a:prstGeom>
          <a:noFill/>
          <a:ln>
            <a:noFill/>
          </a:ln>
        </p:spPr>
      </p:pic>
      <p:pic>
        <p:nvPicPr>
          <p:cNvPr id="54" name="Google Shape;1287;p67">
            <a:hlinkClick r:id="rId10"/>
          </p:cNvPr>
          <p:cNvPicPr preferRelativeResize="0"/>
          <p:nvPr/>
        </p:nvPicPr>
        <p:blipFill rotWithShape="1">
          <a:blip r:embed="rId1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77186" y="3621907"/>
            <a:ext cx="1083859" cy="1109666"/>
          </a:xfrm>
          <a:prstGeom prst="roundRect">
            <a:avLst>
              <a:gd name="adj" fmla="val 1765"/>
            </a:avLst>
          </a:prstGeom>
          <a:noFill/>
          <a:ln>
            <a:noFill/>
          </a:ln>
        </p:spPr>
      </p:pic>
      <p:pic>
        <p:nvPicPr>
          <p:cNvPr id="56" name="Google Shape;1285;p67"/>
          <p:cNvPicPr preferRelativeResize="0"/>
          <p:nvPr/>
        </p:nvPicPr>
        <p:blipFill rotWithShape="1">
          <a:blip r:embed="rId1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0214" y="3621907"/>
            <a:ext cx="1094365" cy="1119618"/>
          </a:xfrm>
          <a:prstGeom prst="roundRect">
            <a:avLst>
              <a:gd name="adj" fmla="val 3128"/>
            </a:avLst>
          </a:prstGeom>
          <a:noFill/>
          <a:ln>
            <a:noFill/>
          </a:ln>
        </p:spPr>
      </p:pic>
      <p:pic>
        <p:nvPicPr>
          <p:cNvPr id="57" name="Google Shape;547;p43"/>
          <p:cNvPicPr preferRelativeResize="0"/>
          <p:nvPr/>
        </p:nvPicPr>
        <p:blipFill>
          <a:blip r:embed="rId1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3102" y="2760528"/>
            <a:ext cx="585785" cy="21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550;p43"/>
          <p:cNvPicPr preferRelativeResize="0"/>
          <p:nvPr/>
        </p:nvPicPr>
        <p:blipFill>
          <a:blip r:embed="rId1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6746" y="1371766"/>
            <a:ext cx="584931" cy="223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556;p43"/>
          <p:cNvPicPr preferRelativeResize="0"/>
          <p:nvPr/>
        </p:nvPicPr>
        <p:blipFill>
          <a:blip r:embed="rId1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6746" y="2767457"/>
            <a:ext cx="586366" cy="18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1282;p67">
            <a:hlinkClick r:id="rId16"/>
          </p:cNvPr>
          <p:cNvPicPr preferRelativeResize="0"/>
          <p:nvPr/>
        </p:nvPicPr>
        <p:blipFill rotWithShape="1">
          <a:blip r:embed="rId1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76030" y="1006995"/>
            <a:ext cx="1085015" cy="1102374"/>
          </a:xfrm>
          <a:prstGeom prst="roundRect">
            <a:avLst>
              <a:gd name="adj" fmla="val 4161"/>
            </a:avLst>
          </a:prstGeom>
          <a:noFill/>
          <a:ln>
            <a:noFill/>
          </a:ln>
        </p:spPr>
      </p:pic>
      <p:pic>
        <p:nvPicPr>
          <p:cNvPr id="66" name="Google Shape;555;p43"/>
          <p:cNvPicPr preferRelativeResize="0"/>
          <p:nvPr/>
        </p:nvPicPr>
        <p:blipFill rotWithShape="1">
          <a:blip r:embed="rId1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3102" y="1308654"/>
            <a:ext cx="628951" cy="3329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3" name="Agrupar 82"/>
          <p:cNvGrpSpPr/>
          <p:nvPr/>
        </p:nvGrpSpPr>
        <p:grpSpPr>
          <a:xfrm>
            <a:off x="7766171" y="1243158"/>
            <a:ext cx="463049" cy="574912"/>
            <a:chOff x="5487846" y="-221778"/>
            <a:chExt cx="959319" cy="1191070"/>
          </a:xfrm>
        </p:grpSpPr>
        <p:pic>
          <p:nvPicPr>
            <p:cNvPr id="84" name="Imagem 83"/>
            <p:cNvPicPr>
              <a:picLocks noChangeAspect="1"/>
            </p:cNvPicPr>
            <p:nvPr/>
          </p:nvPicPr>
          <p:blipFill rotWithShape="1"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61779" y="177542"/>
              <a:ext cx="761130" cy="791750"/>
            </a:xfrm>
            <a:prstGeom prst="rect">
              <a:avLst/>
            </a:prstGeom>
          </p:spPr>
        </p:pic>
        <p:pic>
          <p:nvPicPr>
            <p:cNvPr id="85" name="Imagem 84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87846" y="-221778"/>
              <a:ext cx="959319" cy="1023748"/>
            </a:xfrm>
            <a:prstGeom prst="rect">
              <a:avLst/>
            </a:prstGeom>
          </p:spPr>
        </p:pic>
      </p:grpSp>
      <p:grpSp>
        <p:nvGrpSpPr>
          <p:cNvPr id="2" name="Agrupar 1"/>
          <p:cNvGrpSpPr/>
          <p:nvPr/>
        </p:nvGrpSpPr>
        <p:grpSpPr>
          <a:xfrm>
            <a:off x="5423245" y="1243158"/>
            <a:ext cx="463049" cy="574912"/>
            <a:chOff x="5487846" y="-221778"/>
            <a:chExt cx="959319" cy="1191070"/>
          </a:xfrm>
        </p:grpSpPr>
        <p:pic>
          <p:nvPicPr>
            <p:cNvPr id="33" name="Imagem 32"/>
            <p:cNvPicPr>
              <a:picLocks noChangeAspect="1"/>
            </p:cNvPicPr>
            <p:nvPr/>
          </p:nvPicPr>
          <p:blipFill rotWithShape="1"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61779" y="177542"/>
              <a:ext cx="761130" cy="791750"/>
            </a:xfrm>
            <a:prstGeom prst="rect">
              <a:avLst/>
            </a:prstGeom>
          </p:spPr>
        </p:pic>
        <p:pic>
          <p:nvPicPr>
            <p:cNvPr id="136" name="Imagem 135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87846" y="-221778"/>
              <a:ext cx="959319" cy="1023748"/>
            </a:xfrm>
            <a:prstGeom prst="rect">
              <a:avLst/>
            </a:prstGeom>
          </p:spPr>
        </p:pic>
      </p:grpSp>
      <p:grpSp>
        <p:nvGrpSpPr>
          <p:cNvPr id="92" name="Agrupar 91"/>
          <p:cNvGrpSpPr/>
          <p:nvPr/>
        </p:nvGrpSpPr>
        <p:grpSpPr>
          <a:xfrm>
            <a:off x="5423245" y="2633032"/>
            <a:ext cx="463049" cy="574912"/>
            <a:chOff x="5487846" y="-221778"/>
            <a:chExt cx="959319" cy="1191070"/>
          </a:xfrm>
        </p:grpSpPr>
        <p:pic>
          <p:nvPicPr>
            <p:cNvPr id="93" name="Imagem 92"/>
            <p:cNvPicPr>
              <a:picLocks noChangeAspect="1"/>
            </p:cNvPicPr>
            <p:nvPr/>
          </p:nvPicPr>
          <p:blipFill rotWithShape="1"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61779" y="177542"/>
              <a:ext cx="761130" cy="791750"/>
            </a:xfrm>
            <a:prstGeom prst="rect">
              <a:avLst/>
            </a:prstGeom>
          </p:spPr>
        </p:pic>
        <p:pic>
          <p:nvPicPr>
            <p:cNvPr id="94" name="Imagem 93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87846" y="-221778"/>
              <a:ext cx="959319" cy="1023748"/>
            </a:xfrm>
            <a:prstGeom prst="rect">
              <a:avLst/>
            </a:prstGeom>
          </p:spPr>
        </p:pic>
      </p:grpSp>
      <p:grpSp>
        <p:nvGrpSpPr>
          <p:cNvPr id="95" name="Agrupar 94"/>
          <p:cNvGrpSpPr/>
          <p:nvPr/>
        </p:nvGrpSpPr>
        <p:grpSpPr>
          <a:xfrm>
            <a:off x="7766171" y="2633032"/>
            <a:ext cx="463049" cy="574912"/>
            <a:chOff x="5487846" y="-221778"/>
            <a:chExt cx="959319" cy="1191070"/>
          </a:xfrm>
        </p:grpSpPr>
        <p:pic>
          <p:nvPicPr>
            <p:cNvPr id="96" name="Imagem 95"/>
            <p:cNvPicPr>
              <a:picLocks noChangeAspect="1"/>
            </p:cNvPicPr>
            <p:nvPr/>
          </p:nvPicPr>
          <p:blipFill rotWithShape="1"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61779" y="177542"/>
              <a:ext cx="761130" cy="791750"/>
            </a:xfrm>
            <a:prstGeom prst="rect">
              <a:avLst/>
            </a:prstGeom>
          </p:spPr>
        </p:pic>
        <p:pic>
          <p:nvPicPr>
            <p:cNvPr id="97" name="Imagem 96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87846" y="-221778"/>
              <a:ext cx="959319" cy="1023748"/>
            </a:xfrm>
            <a:prstGeom prst="rect">
              <a:avLst/>
            </a:prstGeom>
          </p:spPr>
        </p:pic>
      </p:grpSp>
      <p:pic>
        <p:nvPicPr>
          <p:cNvPr id="98" name="Google Shape;549;p43"/>
          <p:cNvPicPr preferRelativeResize="0"/>
          <p:nvPr/>
        </p:nvPicPr>
        <p:blipFill>
          <a:blip r:embed="rId21" cstate="screen">
            <a:alphaModFix/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harpenSoften amount="88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6746" y="4009817"/>
            <a:ext cx="623790" cy="22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1287;p67">
            <a:hlinkClick r:id="rId10"/>
          </p:cNvPr>
          <p:cNvPicPr preferRelativeResize="0"/>
          <p:nvPr/>
        </p:nvPicPr>
        <p:blipFill rotWithShape="1">
          <a:blip r:embed="rId2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3102" y="3993049"/>
            <a:ext cx="585788" cy="221456"/>
          </a:xfrm>
          <a:prstGeom prst="roundRect">
            <a:avLst>
              <a:gd name="adj" fmla="val 1765"/>
            </a:avLst>
          </a:prstGeom>
          <a:noFill/>
          <a:ln>
            <a:noFill/>
          </a:ln>
        </p:spPr>
      </p:pic>
      <p:grpSp>
        <p:nvGrpSpPr>
          <p:cNvPr id="100" name="Agrupar 99"/>
          <p:cNvGrpSpPr/>
          <p:nvPr/>
        </p:nvGrpSpPr>
        <p:grpSpPr>
          <a:xfrm>
            <a:off x="5423245" y="3877967"/>
            <a:ext cx="463049" cy="574912"/>
            <a:chOff x="5487846" y="-221778"/>
            <a:chExt cx="959319" cy="1191070"/>
          </a:xfrm>
        </p:grpSpPr>
        <p:pic>
          <p:nvPicPr>
            <p:cNvPr id="101" name="Imagem 100"/>
            <p:cNvPicPr>
              <a:picLocks noChangeAspect="1"/>
            </p:cNvPicPr>
            <p:nvPr/>
          </p:nvPicPr>
          <p:blipFill rotWithShape="1"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61779" y="177542"/>
              <a:ext cx="761130" cy="791750"/>
            </a:xfrm>
            <a:prstGeom prst="rect">
              <a:avLst/>
            </a:prstGeom>
          </p:spPr>
        </p:pic>
        <p:pic>
          <p:nvPicPr>
            <p:cNvPr id="102" name="Imagem 101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87846" y="-221778"/>
              <a:ext cx="959319" cy="1023748"/>
            </a:xfrm>
            <a:prstGeom prst="rect">
              <a:avLst/>
            </a:prstGeom>
          </p:spPr>
        </p:pic>
      </p:grpSp>
      <p:grpSp>
        <p:nvGrpSpPr>
          <p:cNvPr id="103" name="Agrupar 102"/>
          <p:cNvGrpSpPr/>
          <p:nvPr/>
        </p:nvGrpSpPr>
        <p:grpSpPr>
          <a:xfrm>
            <a:off x="7766171" y="3877967"/>
            <a:ext cx="463049" cy="574912"/>
            <a:chOff x="5487846" y="-221778"/>
            <a:chExt cx="959319" cy="1191070"/>
          </a:xfrm>
        </p:grpSpPr>
        <p:pic>
          <p:nvPicPr>
            <p:cNvPr id="104" name="Imagem 103"/>
            <p:cNvPicPr>
              <a:picLocks noChangeAspect="1"/>
            </p:cNvPicPr>
            <p:nvPr/>
          </p:nvPicPr>
          <p:blipFill rotWithShape="1"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61779" y="177542"/>
              <a:ext cx="761130" cy="791750"/>
            </a:xfrm>
            <a:prstGeom prst="rect">
              <a:avLst/>
            </a:prstGeom>
          </p:spPr>
        </p:pic>
        <p:pic>
          <p:nvPicPr>
            <p:cNvPr id="105" name="Imagem 104" descr="Forma, Seta&#10;&#10;Descrição gerada automaticamente">
              <a:extLst>
                <a:ext uri="{FF2B5EF4-FFF2-40B4-BE49-F238E27FC236}">
                  <a16:creationId xmlns:a16="http://schemas.microsoft.com/office/drawing/2014/main" id="{E37FFA6E-56BC-EA49-9701-F1D262268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87846" y="-221778"/>
              <a:ext cx="959319" cy="1023748"/>
            </a:xfrm>
            <a:prstGeom prst="rect">
              <a:avLst/>
            </a:prstGeom>
          </p:spPr>
        </p:pic>
      </p:grpSp>
      <p:cxnSp>
        <p:nvCxnSpPr>
          <p:cNvPr id="12" name="Conector reto 11"/>
          <p:cNvCxnSpPr/>
          <p:nvPr/>
        </p:nvCxnSpPr>
        <p:spPr>
          <a:xfrm>
            <a:off x="0" y="3745089"/>
            <a:ext cx="3814763" cy="0"/>
          </a:xfrm>
          <a:prstGeom prst="line">
            <a:avLst/>
          </a:prstGeom>
          <a:ln w="12700">
            <a:solidFill>
              <a:srgbClr val="0922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ABEA025D-C645-27FA-52EF-E34E41480DD7}"/>
              </a:ext>
            </a:extLst>
          </p:cNvPr>
          <p:cNvPicPr preferRelativeResize="0"/>
          <p:nvPr/>
        </p:nvPicPr>
        <p:blipFill rotWithShape="1">
          <a:blip r:embed="rId2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360" y="236633"/>
            <a:ext cx="1408176" cy="14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desenho&#10;&#10;Descrição gerada automaticamente">
            <a:extLst>
              <a:ext uri="{FF2B5EF4-FFF2-40B4-BE49-F238E27FC236}">
                <a16:creationId xmlns:a16="http://schemas.microsoft.com/office/drawing/2014/main" id="{B7BE2695-C3C0-1E4C-F43E-2F9265881EF4}"/>
              </a:ext>
            </a:extLst>
          </p:cNvPr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75" y="236633"/>
            <a:ext cx="555601" cy="1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6128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4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1979973"/>
            <a:ext cx="9144000" cy="1324525"/>
          </a:xfrm>
          <a:prstGeom prst="rect">
            <a:avLst/>
          </a:prstGeom>
          <a:solidFill>
            <a:srgbClr val="092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oogle Shape;18;p3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52901" y="2441791"/>
            <a:ext cx="4572748" cy="462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m 16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94699" y="-217455"/>
            <a:ext cx="1390727" cy="1484136"/>
          </a:xfrm>
          <a:prstGeom prst="rect">
            <a:avLst/>
          </a:prstGeom>
        </p:spPr>
      </p:pic>
      <p:pic>
        <p:nvPicPr>
          <p:cNvPr id="18" name="Imagem 17" descr="Ícone&#10;&#10;Descrição gerada automaticamente">
            <a:extLst>
              <a:ext uri="{FF2B5EF4-FFF2-40B4-BE49-F238E27FC236}">
                <a16:creationId xmlns:a16="http://schemas.microsoft.com/office/drawing/2014/main" id="{872F160C-5055-AAB2-9D26-9A2E2652F0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12932" y="117313"/>
            <a:ext cx="1278819" cy="1484135"/>
          </a:xfrm>
          <a:prstGeom prst="rect">
            <a:avLst/>
          </a:prstGeom>
        </p:spPr>
      </p:pic>
      <p:sp>
        <p:nvSpPr>
          <p:cNvPr id="14" name="Google Shape;380;p35"/>
          <p:cNvSpPr txBox="1"/>
          <p:nvPr/>
        </p:nvSpPr>
        <p:spPr>
          <a:xfrm>
            <a:off x="137520" y="524613"/>
            <a:ext cx="8868960" cy="968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4800" b="1" dirty="0">
                <a:solidFill>
                  <a:schemeClr val="lt1"/>
                </a:solidFill>
                <a:latin typeface="Asap" panose="02000503040000090004" pitchFamily="2" charset="0"/>
                <a:ea typeface="Red Hat Display"/>
                <a:cs typeface="Red Hat Display"/>
                <a:sym typeface="Red Hat Display"/>
              </a:rPr>
              <a:t>OBRIGADO!</a:t>
            </a:r>
            <a:br>
              <a:rPr lang="fr" sz="4800" b="1" dirty="0">
                <a:solidFill>
                  <a:schemeClr val="lt1"/>
                </a:solidFill>
                <a:latin typeface="Asap" panose="02000503040000090004" pitchFamily="2" charset="0"/>
                <a:ea typeface="Red Hat Display"/>
                <a:cs typeface="Red Hat Display"/>
                <a:sym typeface="Red Hat Display"/>
              </a:rPr>
            </a:br>
            <a:endParaRPr sz="1500" dirty="0">
              <a:solidFill>
                <a:srgbClr val="FFFFFF"/>
              </a:solidFill>
              <a:latin typeface="Asap" panose="02000503040000090004" pitchFamily="2" charset="0"/>
              <a:ea typeface="Public Sans ExtraLight"/>
              <a:cs typeface="Public Sans ExtraLight"/>
              <a:sym typeface="Public Sans ExtraLight"/>
            </a:endParaRPr>
          </a:p>
        </p:txBody>
      </p:sp>
      <p:pic>
        <p:nvPicPr>
          <p:cNvPr id="29" name="Imagem 28" descr="Forma, Seta&#10;&#10;Descrição gerada automaticamente">
            <a:extLst>
              <a:ext uri="{FF2B5EF4-FFF2-40B4-BE49-F238E27FC236}">
                <a16:creationId xmlns:a16="http://schemas.microsoft.com/office/drawing/2014/main" id="{E37FFA6E-56BC-EA49-9701-F1D262268E3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2365" y="3136491"/>
            <a:ext cx="1024268" cy="1093064"/>
          </a:xfrm>
          <a:prstGeom prst="rect">
            <a:avLst/>
          </a:prstGeom>
        </p:spPr>
      </p:pic>
      <p:grpSp>
        <p:nvGrpSpPr>
          <p:cNvPr id="30" name="Agrupar 29"/>
          <p:cNvGrpSpPr/>
          <p:nvPr/>
        </p:nvGrpSpPr>
        <p:grpSpPr>
          <a:xfrm>
            <a:off x="407584" y="4166971"/>
            <a:ext cx="965237" cy="1318206"/>
            <a:chOff x="2849526" y="54568"/>
            <a:chExt cx="965237" cy="1318206"/>
          </a:xfrm>
        </p:grpSpPr>
        <p:pic>
          <p:nvPicPr>
            <p:cNvPr id="31" name="Imagem 30" descr="Forma, Seta&#10;&#10;Descrição gerada automaticamente">
              <a:extLst>
                <a:ext uri="{FF2B5EF4-FFF2-40B4-BE49-F238E27FC236}">
                  <a16:creationId xmlns:a16="http://schemas.microsoft.com/office/drawing/2014/main" id="{BE10C52D-B406-4592-E1F9-3D745114E9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62072" y="54568"/>
              <a:ext cx="776832" cy="829007"/>
            </a:xfrm>
            <a:prstGeom prst="rect">
              <a:avLst/>
            </a:prstGeom>
          </p:spPr>
        </p:pic>
        <p:pic>
          <p:nvPicPr>
            <p:cNvPr id="32" name="Imagem 31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49526" y="247370"/>
              <a:ext cx="965237" cy="1125404"/>
            </a:xfrm>
            <a:prstGeom prst="rect">
              <a:avLst/>
            </a:prstGeom>
          </p:spPr>
        </p:pic>
      </p:grpSp>
      <p:pic>
        <p:nvPicPr>
          <p:cNvPr id="33" name="Imagem 32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0583" y="482653"/>
            <a:ext cx="965237" cy="1125404"/>
          </a:xfrm>
          <a:prstGeom prst="rect">
            <a:avLst/>
          </a:prstGeom>
        </p:spPr>
      </p:pic>
      <p:grpSp>
        <p:nvGrpSpPr>
          <p:cNvPr id="6" name="Agrupar 5"/>
          <p:cNvGrpSpPr/>
          <p:nvPr/>
        </p:nvGrpSpPr>
        <p:grpSpPr>
          <a:xfrm>
            <a:off x="1822103" y="3878873"/>
            <a:ext cx="5499795" cy="480900"/>
            <a:chOff x="1875782" y="3540396"/>
            <a:chExt cx="5499795" cy="480900"/>
          </a:xfrm>
        </p:grpSpPr>
        <p:sp>
          <p:nvSpPr>
            <p:cNvPr id="15" name="Google Shape;392;p35"/>
            <p:cNvSpPr txBox="1"/>
            <p:nvPr/>
          </p:nvSpPr>
          <p:spPr>
            <a:xfrm>
              <a:off x="2242415" y="3540396"/>
              <a:ext cx="2357700" cy="48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000" dirty="0">
                  <a:solidFill>
                    <a:schemeClr val="bg1"/>
                  </a:solidFill>
                  <a:latin typeface="Asap" panose="02000503040000090004" pitchFamily="2" charset="0"/>
                  <a:ea typeface="Public Sans Light"/>
                  <a:cs typeface="Public Sans Light"/>
                  <a:sym typeface="Public Sans Light"/>
                </a:rPr>
                <a:t>Learn more, visit our website:</a:t>
              </a:r>
              <a:endParaRPr sz="1000" dirty="0">
                <a:solidFill>
                  <a:schemeClr val="bg1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900" u="sng" dirty="0">
                  <a:solidFill>
                    <a:schemeClr val="bg1"/>
                  </a:solidFill>
                  <a:latin typeface="Asap" panose="02000503040000090004" pitchFamily="2" charset="0"/>
                  <a:ea typeface="Red Hat Display SemiBold"/>
                  <a:cs typeface="Red Hat Display SemiBold"/>
                  <a:sym typeface="Red Hat Display SemiBold"/>
                  <a:hlinkClick r:id="rId8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momentslab.com</a:t>
              </a:r>
              <a:endParaRPr sz="1000" dirty="0">
                <a:solidFill>
                  <a:schemeClr val="bg1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" name="Google Shape;393;p35"/>
            <p:cNvSpPr txBox="1"/>
            <p:nvPr/>
          </p:nvSpPr>
          <p:spPr>
            <a:xfrm>
              <a:off x="5246902" y="3540396"/>
              <a:ext cx="2128675" cy="48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000" dirty="0">
                  <a:solidFill>
                    <a:schemeClr val="bg1"/>
                  </a:solidFill>
                  <a:latin typeface="Asap" panose="02000503040000090004" pitchFamily="2" charset="0"/>
                  <a:ea typeface="Public Sans Light"/>
                  <a:cs typeface="Public Sans Light"/>
                  <a:sym typeface="Public Sans Light"/>
                </a:rPr>
                <a:t>Or follow us on LinkedIn:</a:t>
              </a:r>
              <a:endParaRPr sz="1000" dirty="0">
                <a:solidFill>
                  <a:schemeClr val="bg1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900" u="sng" dirty="0">
                  <a:solidFill>
                    <a:schemeClr val="bg1"/>
                  </a:solidFill>
                  <a:latin typeface="Asap" panose="02000503040000090004" pitchFamily="2" charset="0"/>
                  <a:ea typeface="Red Hat Display SemiBold"/>
                  <a:cs typeface="Red Hat Display SemiBold"/>
                  <a:sym typeface="Red Hat Display SemiBold"/>
                  <a:hlinkClick r:id="rId9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linkedin.com/company/momentslab</a:t>
              </a:r>
              <a:endParaRPr sz="1000" dirty="0">
                <a:solidFill>
                  <a:schemeClr val="bg1"/>
                </a:solidFill>
                <a:latin typeface="Asap" panose="02000503040000090004" pitchFamily="2" charset="0"/>
                <a:ea typeface="Public Sans Light"/>
                <a:cs typeface="Public Sans Light"/>
                <a:sym typeface="Public Sans Light"/>
              </a:endParaRPr>
            </a:p>
          </p:txBody>
        </p:sp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67291" y="3641041"/>
              <a:ext cx="279611" cy="279611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11" cstate="screen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-2000"/>
                      </a14:imgEffect>
                      <a14:imgEffect>
                        <a14:brightnessContrast bright="10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75782" y="3580283"/>
              <a:ext cx="401127" cy="401127"/>
            </a:xfrm>
            <a:prstGeom prst="rect">
              <a:avLst/>
            </a:prstGeom>
          </p:spPr>
        </p:pic>
      </p:grpSp>
      <p:pic>
        <p:nvPicPr>
          <p:cNvPr id="3" name="Imagem 2" descr="Uma imagem contendo desenho&#10;&#10;Descrição gerada automaticamente">
            <a:extLst>
              <a:ext uri="{FF2B5EF4-FFF2-40B4-BE49-F238E27FC236}">
                <a16:creationId xmlns:a16="http://schemas.microsoft.com/office/drawing/2014/main" id="{940C008D-405B-00A6-B360-C54F8C7DBEC5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578" y="2441791"/>
            <a:ext cx="1799695" cy="47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075982"/>
      </p:ext>
    </p:extLst>
  </p:cSld>
  <p:clrMapOvr>
    <a:masterClrMapping/>
  </p:clrMapOvr>
</p:sld>
</file>

<file path=ppt/theme/theme1.xml><?xml version="1.0" encoding="utf-8"?>
<a:theme xmlns:a="http://schemas.openxmlformats.org/drawingml/2006/main" name="Moments Lab Theme 03.2024">
  <a:themeElements>
    <a:clrScheme name="Simple Light">
      <a:dk1>
        <a:srgbClr val="000000"/>
      </a:dk1>
      <a:lt1>
        <a:srgbClr val="FFFFFF"/>
      </a:lt1>
      <a:dk2>
        <a:srgbClr val="141414"/>
      </a:dk2>
      <a:lt2>
        <a:srgbClr val="F3F1EE"/>
      </a:lt2>
      <a:accent1>
        <a:srgbClr val="E4FF77"/>
      </a:accent1>
      <a:accent2>
        <a:srgbClr val="6342E8"/>
      </a:accent2>
      <a:accent3>
        <a:srgbClr val="FF4D6A"/>
      </a:accent3>
      <a:accent4>
        <a:srgbClr val="FF8934"/>
      </a:accent4>
      <a:accent5>
        <a:srgbClr val="ADAAFF"/>
      </a:accent5>
      <a:accent6>
        <a:srgbClr val="D9CEC3"/>
      </a:accent6>
      <a:hlink>
        <a:srgbClr val="4A86E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3768</Words>
  <Application>Microsoft Office PowerPoint</Application>
  <PresentationFormat>Apresentação na tela (16:9)</PresentationFormat>
  <Paragraphs>426</Paragraphs>
  <Slides>32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43" baseType="lpstr">
      <vt:lpstr>Roboto</vt:lpstr>
      <vt:lpstr>Public Sans Light</vt:lpstr>
      <vt:lpstr>Arial</vt:lpstr>
      <vt:lpstr>Public Sans</vt:lpstr>
      <vt:lpstr>Public Sans ExtraLight</vt:lpstr>
      <vt:lpstr>Red Hat Display SemiBold</vt:lpstr>
      <vt:lpstr>Red Hat Display</vt:lpstr>
      <vt:lpstr>Public Sans Medium</vt:lpstr>
      <vt:lpstr>Asap</vt:lpstr>
      <vt:lpstr>Public Sans Thin</vt:lpstr>
      <vt:lpstr>Moments Lab Theme 03.2024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Vinicius M</dc:creator>
  <cp:keywords>, docId:ACAC834DAA4B36DC1A805E725B7AB89D</cp:keywords>
  <cp:lastModifiedBy>Renata Gomes</cp:lastModifiedBy>
  <cp:revision>82</cp:revision>
  <dcterms:modified xsi:type="dcterms:W3CDTF">2024-05-22T19:49:52Z</dcterms:modified>
</cp:coreProperties>
</file>