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Espaço Reservado para Texto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Espaço Reservado para Texto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Espaço Reservado para Imagem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jpe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5.jpeg"/><Relationship Id="rId8" Type="http://schemas.openxmlformats.org/officeDocument/2006/relationships/image" Target="../media/image6.jpeg"/><Relationship Id="rId9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2live.com.br/cases" TargetMode="External"/><Relationship Id="rId3" Type="http://schemas.openxmlformats.org/officeDocument/2006/relationships/image" Target="../media/image19.png"/><Relationship Id="rId4" Type="http://schemas.openxmlformats.org/officeDocument/2006/relationships/hyperlink" Target="https://www.youtube.com/watch?v=-TCNhDCr0UU" TargetMode="External"/><Relationship Id="rId5" Type="http://schemas.openxmlformats.org/officeDocument/2006/relationships/image" Target="../media/image7.jpeg"/><Relationship Id="rId6" Type="http://schemas.openxmlformats.org/officeDocument/2006/relationships/hyperlink" Target="https://www.youtube.com/watch?v=T8j8Mnv5Oq0" TargetMode="External"/><Relationship Id="rId7" Type="http://schemas.openxmlformats.org/officeDocument/2006/relationships/image" Target="../media/image8.jpeg"/><Relationship Id="rId8" Type="http://schemas.openxmlformats.org/officeDocument/2006/relationships/hyperlink" Target="https://www.instagram.com/reel/CuXuGcnsuAK/?igshid=MzRlODBiNWFlZA==" TargetMode="External"/><Relationship Id="rId9" Type="http://schemas.openxmlformats.org/officeDocument/2006/relationships/image" Target="../media/image9.jpeg"/><Relationship Id="rId10" Type="http://schemas.openxmlformats.org/officeDocument/2006/relationships/image" Target="../media/image1.png"/><Relationship Id="rId11" Type="http://schemas.openxmlformats.org/officeDocument/2006/relationships/image" Target="../media/image20.png"/><Relationship Id="rId12" Type="http://schemas.openxmlformats.org/officeDocument/2006/relationships/image" Target="../media/image3.png"/><Relationship Id="rId13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21.png"/><Relationship Id="rId4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s://www.instagram.com/reel/Ct9NFTuP6FX/?igshid=MzRlODBiNWFlZA==" TargetMode="External"/><Relationship Id="rId4" Type="http://schemas.openxmlformats.org/officeDocument/2006/relationships/hyperlink" Target="https://www.youtube.com/watch?v=tse4fIWk2to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jpeg"/><Relationship Id="rId9" Type="http://schemas.openxmlformats.org/officeDocument/2006/relationships/image" Target="../media/image19.png"/><Relationship Id="rId10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22.png"/><Relationship Id="rId4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s://www.instagram.com/reel/Csov12hNi-3/?igshid=MzRlODBiNWFlZA==" TargetMode="External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image" Target="../media/image15.jpeg"/><Relationship Id="rId9" Type="http://schemas.openxmlformats.org/officeDocument/2006/relationships/image" Target="../media/image16.jpeg"/><Relationship Id="rId10" Type="http://schemas.openxmlformats.org/officeDocument/2006/relationships/image" Target="../media/image25.png"/><Relationship Id="rId11" Type="http://schemas.openxmlformats.org/officeDocument/2006/relationships/image" Target="../media/image17.jpeg"/><Relationship Id="rId12" Type="http://schemas.openxmlformats.org/officeDocument/2006/relationships/image" Target="../media/image1.png"/><Relationship Id="rId13" Type="http://schemas.openxmlformats.org/officeDocument/2006/relationships/image" Target="../media/image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FyaVu2OprJA&amp;t=3s" TargetMode="External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28.png"/><Relationship Id="rId4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18.jpeg"/><Relationship Id="rId5" Type="http://schemas.openxmlformats.org/officeDocument/2006/relationships/hyperlink" Target="https://www.youtube.com/watch?v=3qCOj5kZuoU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hyperlink" Target="https://www.instagram.com/reel/Cw28iz2OeMW/?utm_source=ig_web_copy_link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.jpeg"/><Relationship Id="rId4" Type="http://schemas.openxmlformats.org/officeDocument/2006/relationships/image" Target="../media/image33.png"/><Relationship Id="rId5" Type="http://schemas.openxmlformats.org/officeDocument/2006/relationships/image" Target="../media/image1.png"/><Relationship Id="rId6" Type="http://schemas.openxmlformats.org/officeDocument/2006/relationships/image" Target="../media/image3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Untitled-1.jpg" descr="Untitled-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428"/>
            <a:ext cx="12192001" cy="6857144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Imagem 1" descr="Imagem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59097" y="2303978"/>
            <a:ext cx="6473806" cy="2250043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0058" y="4350062"/>
            <a:ext cx="2434812" cy="29763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370439" y="3356725"/>
            <a:ext cx="2689589" cy="3287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Untitled-1-02.png" descr="Untitled-1-0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203105" y="216693"/>
            <a:ext cx="2922903" cy="3572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484761" y="-842742"/>
            <a:ext cx="2689589" cy="3287757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58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tângulo 4"/>
          <p:cNvSpPr/>
          <p:nvPr/>
        </p:nvSpPr>
        <p:spPr>
          <a:xfrm>
            <a:off x="-104643" y="-80200"/>
            <a:ext cx="12296643" cy="1949120"/>
          </a:xfrm>
          <a:prstGeom prst="rect">
            <a:avLst/>
          </a:prstGeom>
          <a:solidFill>
            <a:srgbClr val="DA4B2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3" name="CaixaDeTexto 9"/>
          <p:cNvSpPr txBox="1"/>
          <p:nvPr/>
        </p:nvSpPr>
        <p:spPr>
          <a:xfrm>
            <a:off x="2047939" y="2386172"/>
            <a:ext cx="8096120" cy="3352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7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 </a:t>
            </a:r>
            <a:r>
              <a:rPr b="1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rPr>
              <a:t>2Live</a:t>
            </a:r>
            <a:r>
              <a:t> é uma integradora de soluções tecnológicas que transformam o modo de produzir, indexar, transmitir e distribuir vídeo</a:t>
            </a:r>
          </a:p>
          <a:p>
            <a:pPr algn="ctr">
              <a:defRPr sz="27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</a:p>
          <a:p>
            <a:pPr algn="ctr">
              <a:defRPr sz="27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Representante oficial no Brasil da LiveU, tecnologia pioneira em uplinks portáteis via IP, a </a:t>
            </a:r>
            <a:r>
              <a:rPr b="1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rPr>
              <a:t>2Live</a:t>
            </a:r>
            <a:r>
              <a:t> tem produtos para todo tipo de necessidade de transmissão digital</a:t>
            </a:r>
          </a:p>
        </p:txBody>
      </p:sp>
      <p:sp>
        <p:nvSpPr>
          <p:cNvPr id="104" name="CaixaDeTexto 9"/>
          <p:cNvSpPr txBox="1"/>
          <p:nvPr/>
        </p:nvSpPr>
        <p:spPr>
          <a:xfrm>
            <a:off x="2047939" y="845123"/>
            <a:ext cx="8096120" cy="1319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8600">
                <a:solidFill>
                  <a:srgbClr val="283583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QUEM SOMOS</a:t>
            </a:r>
          </a:p>
        </p:txBody>
      </p:sp>
      <p:pic>
        <p:nvPicPr>
          <p:cNvPr id="105" name="Imagem 14" descr="Imagem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07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08" name="Untitled-1-03.png" descr="Untitled-1-0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67024" y="1606862"/>
            <a:ext cx="1791969" cy="2190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Untitled-1-01.png" descr="Untitled-1-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964927" y="313565"/>
            <a:ext cx="2689589" cy="3287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Untitled-1-01.png" descr="Untitled-1-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889340" y="3480098"/>
            <a:ext cx="2689589" cy="32877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A5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aixaDeTexto 9"/>
          <p:cNvSpPr txBox="1"/>
          <p:nvPr/>
        </p:nvSpPr>
        <p:spPr>
          <a:xfrm>
            <a:off x="1506960" y="1256102"/>
            <a:ext cx="9178078" cy="1457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lvl1pPr>
          </a:lstStyle>
          <a:p>
            <a:pPr/>
            <a:r>
              <a:t>Nosso portfólio é amplo e complementar, passando por produção, transmissão, distribuição e indexação de vídeo</a:t>
            </a:r>
          </a:p>
        </p:txBody>
      </p:sp>
      <p:grpSp>
        <p:nvGrpSpPr>
          <p:cNvPr id="125" name="Group"/>
          <p:cNvGrpSpPr/>
          <p:nvPr/>
        </p:nvGrpSpPr>
        <p:grpSpPr>
          <a:xfrm>
            <a:off x="1425404" y="3032257"/>
            <a:ext cx="9341192" cy="2049438"/>
            <a:chOff x="0" y="0"/>
            <a:chExt cx="9341191" cy="2049437"/>
          </a:xfrm>
        </p:grpSpPr>
        <p:grpSp>
          <p:nvGrpSpPr>
            <p:cNvPr id="115" name="Grupo 9"/>
            <p:cNvGrpSpPr/>
            <p:nvPr/>
          </p:nvGrpSpPr>
          <p:grpSpPr>
            <a:xfrm>
              <a:off x="7297239" y="0"/>
              <a:ext cx="2043953" cy="2049438"/>
              <a:chOff x="0" y="0"/>
              <a:chExt cx="2043951" cy="2049437"/>
            </a:xfrm>
          </p:grpSpPr>
          <p:sp>
            <p:nvSpPr>
              <p:cNvPr id="113" name="Elipse 1"/>
              <p:cNvSpPr/>
              <p:nvPr/>
            </p:nvSpPr>
            <p:spPr>
              <a:xfrm>
                <a:off x="-1" y="0"/>
                <a:ext cx="2043953" cy="2049438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pic>
            <p:nvPicPr>
              <p:cNvPr id="114" name="Imagem 15" descr="Imagem 15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280915" y="963587"/>
                <a:ext cx="1519681" cy="15863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118" name="Grupo 2"/>
            <p:cNvGrpSpPr/>
            <p:nvPr/>
          </p:nvGrpSpPr>
          <p:grpSpPr>
            <a:xfrm>
              <a:off x="0" y="0"/>
              <a:ext cx="2095173" cy="2049438"/>
              <a:chOff x="0" y="0"/>
              <a:chExt cx="2095172" cy="2049437"/>
            </a:xfrm>
          </p:grpSpPr>
          <p:sp>
            <p:nvSpPr>
              <p:cNvPr id="116" name="Elipse 1"/>
              <p:cNvSpPr/>
              <p:nvPr/>
            </p:nvSpPr>
            <p:spPr>
              <a:xfrm>
                <a:off x="25610" y="0"/>
                <a:ext cx="2043953" cy="2049438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pic>
            <p:nvPicPr>
              <p:cNvPr id="117" name="Picture 2" descr="Picture 2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-1" y="286231"/>
                <a:ext cx="2095174" cy="147697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121" name="Grupo 3"/>
            <p:cNvGrpSpPr/>
            <p:nvPr/>
          </p:nvGrpSpPr>
          <p:grpSpPr>
            <a:xfrm>
              <a:off x="2466561" y="0"/>
              <a:ext cx="2043953" cy="2049438"/>
              <a:chOff x="0" y="0"/>
              <a:chExt cx="2043951" cy="2049437"/>
            </a:xfrm>
          </p:grpSpPr>
          <p:sp>
            <p:nvSpPr>
              <p:cNvPr id="119" name="Elipse 1"/>
              <p:cNvSpPr/>
              <p:nvPr/>
            </p:nvSpPr>
            <p:spPr>
              <a:xfrm>
                <a:off x="-1" y="0"/>
                <a:ext cx="2043953" cy="2049438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pic>
            <p:nvPicPr>
              <p:cNvPr id="120" name="Picture 4" descr="Picture 4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rcRect l="0" t="0" r="8370" b="0"/>
              <a:stretch>
                <a:fillRect/>
              </a:stretch>
            </p:blipFill>
            <p:spPr>
              <a:xfrm>
                <a:off x="139500" y="878224"/>
                <a:ext cx="1764952" cy="2929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124" name="Grupo 8"/>
            <p:cNvGrpSpPr/>
            <p:nvPr/>
          </p:nvGrpSpPr>
          <p:grpSpPr>
            <a:xfrm>
              <a:off x="4881901" y="0"/>
              <a:ext cx="2043953" cy="2049438"/>
              <a:chOff x="0" y="0"/>
              <a:chExt cx="2043951" cy="2049437"/>
            </a:xfrm>
          </p:grpSpPr>
          <p:sp>
            <p:nvSpPr>
              <p:cNvPr id="122" name="Elipse 1"/>
              <p:cNvSpPr/>
              <p:nvPr/>
            </p:nvSpPr>
            <p:spPr>
              <a:xfrm>
                <a:off x="-1" y="0"/>
                <a:ext cx="2043953" cy="2049438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pic>
            <p:nvPicPr>
              <p:cNvPr id="123" name="Picture 6" descr="Picture 6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424642" y="427384"/>
                <a:ext cx="1194668" cy="11946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126" name="Imagem 14" descr="Imagem 1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28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29" name="Untitled-1-02.png" descr="Untitled-1-0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4705" y="1537493"/>
            <a:ext cx="1595300" cy="19500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Untitled-1-01.png" descr="Untitled-1-01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-793772" y="-29942"/>
            <a:ext cx="2689589" cy="3287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Untitled-1-02.png" descr="Untitled-1-0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134438" y="3942027"/>
            <a:ext cx="1595300" cy="19500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agem 14" descr="Imagem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73" y="0"/>
            <a:ext cx="5539274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Untitled-1-03.png" descr="Untitled-1-0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24357" y="5091580"/>
            <a:ext cx="1791969" cy="2190504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CaixaDeTexto 9"/>
          <p:cNvSpPr txBox="1"/>
          <p:nvPr/>
        </p:nvSpPr>
        <p:spPr>
          <a:xfrm>
            <a:off x="6175703" y="671158"/>
            <a:ext cx="5358175" cy="871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5400">
                <a:solidFill>
                  <a:srgbClr val="DA4B2B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NOSSA</a:t>
            </a:r>
          </a:p>
        </p:txBody>
      </p:sp>
      <p:sp>
        <p:nvSpPr>
          <p:cNvPr id="136" name="CaixaDeTexto 9"/>
          <p:cNvSpPr txBox="1"/>
          <p:nvPr/>
        </p:nvSpPr>
        <p:spPr>
          <a:xfrm>
            <a:off x="6215624" y="2379381"/>
            <a:ext cx="5579901" cy="3573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Há mais de 10 anos no mercado</a:t>
            </a:r>
          </a:p>
          <a:p>
            <a:pPr>
              <a:defRPr sz="21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audiovisual, a </a:t>
            </a:r>
            <a:r>
              <a:rPr b="1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rPr>
              <a:t>2Live</a:t>
            </a:r>
            <a:r>
              <a:t> é protagonista de uma verdadeira revolução tecnológica </a:t>
            </a:r>
          </a:p>
          <a:p>
            <a:pPr>
              <a:defRPr sz="21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no telejornalismo, com a chegada dos famosos mochilinks que substituíram grandes unidades móveis de satélite</a:t>
            </a:r>
          </a:p>
          <a:p>
            <a:pPr>
              <a:defRPr sz="21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</a:p>
          <a:p>
            <a:pPr>
              <a:defRPr sz="21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Uma revolução contínua, que agora </a:t>
            </a:r>
            <a:br/>
            <a:r>
              <a:t>se reflete no mundo do software e de nuvem, com serviços de distribuição </a:t>
            </a:r>
            <a:br/>
            <a:r>
              <a:t>de vídeo via IP e inteligência artificial</a:t>
            </a:r>
          </a:p>
        </p:txBody>
      </p:sp>
      <p:pic>
        <p:nvPicPr>
          <p:cNvPr id="137" name="Imagem 14" descr="Imagem 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Untitled-1-01.png" descr="Untitled-1-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954527" y="3847929"/>
            <a:ext cx="2689589" cy="328775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0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1" name="CaixaDeTexto 9"/>
          <p:cNvSpPr txBox="1"/>
          <p:nvPr/>
        </p:nvSpPr>
        <p:spPr>
          <a:xfrm>
            <a:off x="6175703" y="1388977"/>
            <a:ext cx="5358175" cy="871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5400">
                <a:solidFill>
                  <a:srgbClr val="DA4B2B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HISTÓRIA</a:t>
            </a:r>
          </a:p>
        </p:txBody>
      </p:sp>
      <p:pic>
        <p:nvPicPr>
          <p:cNvPr id="142" name="Untitled-1-01.png" descr="Untitled-1-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693993" y="-1154388"/>
            <a:ext cx="2689589" cy="3287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Untitled-1-03.png" descr="Untitled-1-0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37087" y="494822"/>
            <a:ext cx="1250102" cy="1528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71A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agem 19" descr="Imagem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Retângulo 1"/>
          <p:cNvSpPr/>
          <p:nvPr/>
        </p:nvSpPr>
        <p:spPr>
          <a:xfrm>
            <a:off x="0" y="-43075"/>
            <a:ext cx="4514850" cy="6901075"/>
          </a:xfrm>
          <a:prstGeom prst="rect">
            <a:avLst/>
          </a:prstGeom>
          <a:solidFill>
            <a:srgbClr val="171A3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7" name="Imagem 24" descr="Imagem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82333"/>
            <a:ext cx="12439569" cy="6997259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Retângulo 25"/>
          <p:cNvSpPr/>
          <p:nvPr/>
        </p:nvSpPr>
        <p:spPr>
          <a:xfrm>
            <a:off x="-457200" y="-43075"/>
            <a:ext cx="5902786" cy="7169826"/>
          </a:xfrm>
          <a:prstGeom prst="rect">
            <a:avLst/>
          </a:prstGeom>
          <a:solidFill>
            <a:srgbClr val="283880">
              <a:alpha val="86429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9" name="CaixaDeTexto 9"/>
          <p:cNvSpPr txBox="1"/>
          <p:nvPr/>
        </p:nvSpPr>
        <p:spPr>
          <a:xfrm>
            <a:off x="700698" y="1697052"/>
            <a:ext cx="5358176" cy="871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5400">
                <a:solidFill>
                  <a:srgbClr val="DA4B2B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EQUIPE</a:t>
            </a:r>
          </a:p>
        </p:txBody>
      </p:sp>
      <p:sp>
        <p:nvSpPr>
          <p:cNvPr id="150" name="CaixaDeTexto 9"/>
          <p:cNvSpPr txBox="1"/>
          <p:nvPr/>
        </p:nvSpPr>
        <p:spPr>
          <a:xfrm>
            <a:off x="700698" y="2754072"/>
            <a:ext cx="4723507" cy="1070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</a:t>
            </a:r>
            <a:r>
              <a:rPr>
                <a:solidFill>
                  <a:srgbClr val="96CA49"/>
                </a:solidFill>
              </a:rPr>
              <a:t> </a:t>
            </a:r>
            <a:r>
              <a:rPr b="1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rPr>
              <a:t>2Live</a:t>
            </a:r>
            <a:r>
              <a:rPr>
                <a:solidFill>
                  <a:srgbClr val="96CA49"/>
                </a:solidFill>
              </a:rPr>
              <a:t> </a:t>
            </a:r>
            <a:r>
              <a:t>trabalha com uma equipe altamente capacitada, experiente e engajada</a:t>
            </a:r>
          </a:p>
        </p:txBody>
      </p:sp>
      <p:pic>
        <p:nvPicPr>
          <p:cNvPr id="151" name="Imagem 14" descr="Imagem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CaixaDeTexto 9"/>
          <p:cNvSpPr txBox="1"/>
          <p:nvPr/>
        </p:nvSpPr>
        <p:spPr>
          <a:xfrm>
            <a:off x="700698" y="4010735"/>
            <a:ext cx="4723507" cy="1096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200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Suporte técnico 24/7 </a:t>
            </a:r>
          </a:p>
          <a:p>
            <a:pPr>
              <a:defRPr b="1" sz="2200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premiado e reconhecido </a:t>
            </a:r>
          </a:p>
          <a:p>
            <a:pPr>
              <a:defRPr b="1" sz="2200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pelo mercado</a:t>
            </a:r>
          </a:p>
        </p:txBody>
      </p:sp>
      <p:sp>
        <p:nvSpPr>
          <p:cNvPr id="153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54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55" name="Untitled-1-03.png" descr="Untitled-1-0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29157" y="540062"/>
            <a:ext cx="1791969" cy="2190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Untitled-1-01.png" descr="Untitled-1-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27060" y="-753235"/>
            <a:ext cx="2689589" cy="3287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Untitled-1-03.png" descr="Untitled-1-0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88667" y="5292799"/>
            <a:ext cx="1791969" cy="21905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aixaDeTexto 9"/>
          <p:cNvSpPr txBox="1"/>
          <p:nvPr/>
        </p:nvSpPr>
        <p:spPr>
          <a:xfrm>
            <a:off x="-26939" y="568421"/>
            <a:ext cx="12279744" cy="693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200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ATUAÇÃO NO MERCADO BRASILEIRO</a:t>
            </a:r>
          </a:p>
        </p:txBody>
      </p:sp>
      <p:pic>
        <p:nvPicPr>
          <p:cNvPr id="160" name="Imagem 14" descr="Imagem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62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63" name="PPT_2live-04.png" descr="PPT_2live-04.png"/>
          <p:cNvPicPr>
            <a:picLocks noChangeAspect="1"/>
          </p:cNvPicPr>
          <p:nvPr/>
        </p:nvPicPr>
        <p:blipFill>
          <a:blip r:embed="rId3">
            <a:extLst/>
          </a:blip>
          <a:srcRect l="0" t="0" r="36525" b="0"/>
          <a:stretch>
            <a:fillRect/>
          </a:stretch>
        </p:blipFill>
        <p:spPr>
          <a:xfrm>
            <a:off x="1047151" y="1122900"/>
            <a:ext cx="9378656" cy="49328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Untitled-1-03.png" descr="Untitled-1-0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87158" y="2195312"/>
            <a:ext cx="1374019" cy="16796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Untitled-1-01.png" descr="Untitled-1-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664512" y="4319886"/>
            <a:ext cx="1872095" cy="2288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Untitled-1-01.png" descr="Untitled-1-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373708" y="1204153"/>
            <a:ext cx="1872095" cy="2288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Untitled-1-03.png" descr="Untitled-1-0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624" y="4349695"/>
            <a:ext cx="1079967" cy="1320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A5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aixaDeTexto 9"/>
          <p:cNvSpPr txBox="1"/>
          <p:nvPr/>
        </p:nvSpPr>
        <p:spPr>
          <a:xfrm>
            <a:off x="33019" y="1822757"/>
            <a:ext cx="12113260" cy="556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Em parceria com a LiveU, a </a:t>
            </a:r>
            <a:r>
              <a:rPr b="1">
                <a:solidFill>
                  <a:srgbClr val="283880"/>
                </a:solidFill>
                <a:latin typeface="Gotham Medium"/>
                <a:ea typeface="Gotham Medium"/>
                <a:cs typeface="Gotham Medium"/>
                <a:sym typeface="Gotham Medium"/>
              </a:rPr>
              <a:t>2Live</a:t>
            </a:r>
            <a:r>
              <a:t> atende as principais redes de televisãodo Brasil, </a:t>
            </a:r>
            <a:br/>
            <a:r>
              <a:t>estabelecendo um padrão de qualidade em streaming e geração de internet móvel</a:t>
            </a:r>
          </a:p>
        </p:txBody>
      </p:sp>
      <p:sp>
        <p:nvSpPr>
          <p:cNvPr id="170" name="CaixaDeTexto 9"/>
          <p:cNvSpPr txBox="1"/>
          <p:nvPr/>
        </p:nvSpPr>
        <p:spPr>
          <a:xfrm>
            <a:off x="33019" y="513083"/>
            <a:ext cx="12100561" cy="1119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400">
                <a:solidFill>
                  <a:srgbClr val="28388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UMA QUESTÃO DE CONFIANÇA</a:t>
            </a:r>
          </a:p>
          <a:p>
            <a:pPr algn="ctr">
              <a:defRPr b="1" sz="24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Relações que atravessam uma década</a:t>
            </a:r>
          </a:p>
        </p:txBody>
      </p:sp>
      <p:pic>
        <p:nvPicPr>
          <p:cNvPr id="171" name="Imagem 12" descr="Imagem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8188" y="2658572"/>
            <a:ext cx="9464815" cy="3635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m 14" descr="Imagem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74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75" name="Untitled-1-02.png" descr="Untitled-1-0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7771" y="3857360"/>
            <a:ext cx="1595301" cy="19500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Untitled-1-01.png" descr="Untitled-1-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810706" y="2289925"/>
            <a:ext cx="2689589" cy="3287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Untitled-1-01.png" descr="Untitled-1-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602361" y="1073943"/>
            <a:ext cx="2004362" cy="24501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Untitled-1-02.png" descr="Untitled-1-0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52972" y="2346075"/>
            <a:ext cx="1112316" cy="13596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etângulo 2"/>
          <p:cNvSpPr/>
          <p:nvPr/>
        </p:nvSpPr>
        <p:spPr>
          <a:xfrm>
            <a:off x="-1441341" y="3891931"/>
            <a:ext cx="14211536" cy="154756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1" name="CaixaDeTexto 9"/>
          <p:cNvSpPr txBox="1"/>
          <p:nvPr/>
        </p:nvSpPr>
        <p:spPr>
          <a:xfrm>
            <a:off x="696993" y="1687269"/>
            <a:ext cx="9121097" cy="1698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9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Mochilinks: encoder e transmissão portátil via 5G/4G + ethernet e Wi-Fi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9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Produção remota: economia de recursos, montagem e equipe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9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Autonomia: 4 horas de bateria + V-mount externa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9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Ambiente completo de produção: orquestração e distribuição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9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Capilaridade: atendimento nacional e internacional</a:t>
            </a:r>
          </a:p>
        </p:txBody>
      </p:sp>
      <p:pic>
        <p:nvPicPr>
          <p:cNvPr id="182" name="Imagem 3" descr="Imagem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94438" y="3979438"/>
            <a:ext cx="1348003" cy="1348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m 4" descr="Imagem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2874" y="4012941"/>
            <a:ext cx="847684" cy="12715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m 11" descr="Imagem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52794" y="2148457"/>
            <a:ext cx="2279216" cy="30236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81733" y="4036345"/>
            <a:ext cx="1188147" cy="1366648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CaixaDeTexto 9"/>
          <p:cNvSpPr txBox="1"/>
          <p:nvPr/>
        </p:nvSpPr>
        <p:spPr>
          <a:xfrm>
            <a:off x="801894" y="5514611"/>
            <a:ext cx="710721" cy="23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LU600</a:t>
            </a:r>
          </a:p>
        </p:txBody>
      </p:sp>
      <p:sp>
        <p:nvSpPr>
          <p:cNvPr id="187" name="CaixaDeTexto 9"/>
          <p:cNvSpPr txBox="1"/>
          <p:nvPr/>
        </p:nvSpPr>
        <p:spPr>
          <a:xfrm>
            <a:off x="7260637" y="5514611"/>
            <a:ext cx="877594" cy="23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LU-Smart</a:t>
            </a:r>
          </a:p>
        </p:txBody>
      </p:sp>
      <p:sp>
        <p:nvSpPr>
          <p:cNvPr id="188" name="CaixaDeTexto 9"/>
          <p:cNvSpPr txBox="1"/>
          <p:nvPr/>
        </p:nvSpPr>
        <p:spPr>
          <a:xfrm>
            <a:off x="5825621" y="5514611"/>
            <a:ext cx="1300041" cy="23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LU Solo Pro</a:t>
            </a:r>
          </a:p>
        </p:txBody>
      </p:sp>
      <p:sp>
        <p:nvSpPr>
          <p:cNvPr id="189" name="CaixaDeTexto 9"/>
          <p:cNvSpPr txBox="1"/>
          <p:nvPr/>
        </p:nvSpPr>
        <p:spPr>
          <a:xfrm>
            <a:off x="10117728" y="5514611"/>
            <a:ext cx="1248988" cy="23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LU 800 PRO4</a:t>
            </a:r>
          </a:p>
        </p:txBody>
      </p:sp>
      <p:sp>
        <p:nvSpPr>
          <p:cNvPr id="190" name="CaixaDeTexto 9"/>
          <p:cNvSpPr txBox="1"/>
          <p:nvPr/>
        </p:nvSpPr>
        <p:spPr>
          <a:xfrm>
            <a:off x="661774" y="983145"/>
            <a:ext cx="11786205" cy="611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cap="all" sz="3600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Transmissão portátil e em movimento</a:t>
            </a:r>
          </a:p>
        </p:txBody>
      </p:sp>
      <p:sp>
        <p:nvSpPr>
          <p:cNvPr id="191" name="CaixaDeTexto 9"/>
          <p:cNvSpPr txBox="1"/>
          <p:nvPr/>
        </p:nvSpPr>
        <p:spPr>
          <a:xfrm>
            <a:off x="2461342" y="5514611"/>
            <a:ext cx="1374018" cy="23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LU300s 5G</a:t>
            </a:r>
          </a:p>
        </p:txBody>
      </p:sp>
      <p:sp>
        <p:nvSpPr>
          <p:cNvPr id="192" name="CaixaDeTexto 9"/>
          <p:cNvSpPr txBox="1"/>
          <p:nvPr/>
        </p:nvSpPr>
        <p:spPr>
          <a:xfrm>
            <a:off x="4574302" y="5514611"/>
            <a:ext cx="1050866" cy="23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LU Solo</a:t>
            </a:r>
          </a:p>
        </p:txBody>
      </p:sp>
      <p:sp>
        <p:nvSpPr>
          <p:cNvPr id="193" name="CaixaDeTexto 9"/>
          <p:cNvSpPr txBox="1"/>
          <p:nvPr/>
        </p:nvSpPr>
        <p:spPr>
          <a:xfrm>
            <a:off x="8363251" y="5514611"/>
            <a:ext cx="1023601" cy="416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LU 800 Xtend</a:t>
            </a:r>
          </a:p>
        </p:txBody>
      </p:sp>
      <p:pic>
        <p:nvPicPr>
          <p:cNvPr id="194" name="Imagem 6" descr="Imagem 6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81085" y="3696577"/>
            <a:ext cx="1885329" cy="1930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m 7" descr="Imagem 7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781316" y="4013067"/>
            <a:ext cx="1280747" cy="12807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m 8" descr="Imagem 8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488130" y="4044038"/>
            <a:ext cx="781844" cy="12834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m 14" descr="Imagem 14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99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A5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tângulo 4"/>
          <p:cNvSpPr/>
          <p:nvPr/>
        </p:nvSpPr>
        <p:spPr>
          <a:xfrm>
            <a:off x="-340962" y="3513344"/>
            <a:ext cx="14103459" cy="246233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2" name="Imagem 6" descr="Imagem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9687" y="3549038"/>
            <a:ext cx="5055502" cy="242664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5" name="Agrupar 3"/>
          <p:cNvGrpSpPr/>
          <p:nvPr/>
        </p:nvGrpSpPr>
        <p:grpSpPr>
          <a:xfrm>
            <a:off x="7812934" y="1360676"/>
            <a:ext cx="3890578" cy="5127117"/>
            <a:chOff x="0" y="0"/>
            <a:chExt cx="3890576" cy="5127116"/>
          </a:xfrm>
        </p:grpSpPr>
        <p:pic>
          <p:nvPicPr>
            <p:cNvPr id="203" name="Imagem 10" descr="Imagem 10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890577" cy="51271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4" name="Imagem 9" descr="Imagem 9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23727" y="515167"/>
              <a:ext cx="2481726" cy="33109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06" name="CaixaDeTexto 9"/>
          <p:cNvSpPr txBox="1"/>
          <p:nvPr/>
        </p:nvSpPr>
        <p:spPr>
          <a:xfrm>
            <a:off x="719472" y="1312457"/>
            <a:ext cx="5819212" cy="1783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7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Internet portátil: instantânea e sem cabos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7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Capacidade própria: redes 5G/4G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7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Autonomia: 4 horas de bateria + V-mount externa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7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Aplicações: eventos, feiras, congressos, quiosques e food trucks, internet para executivos 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7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e participantes remotos em eventos</a:t>
            </a:r>
          </a:p>
        </p:txBody>
      </p:sp>
      <p:pic>
        <p:nvPicPr>
          <p:cNvPr id="207" name="Imagem 14" descr="Imagem 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CaixaDeTexto 9"/>
          <p:cNvSpPr txBox="1"/>
          <p:nvPr/>
        </p:nvSpPr>
        <p:spPr>
          <a:xfrm>
            <a:off x="674474" y="591890"/>
            <a:ext cx="11786205" cy="611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cap="all" sz="3600">
                <a:solidFill>
                  <a:srgbClr val="283880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Internet móvel: seu hotspot em campo</a:t>
            </a:r>
          </a:p>
        </p:txBody>
      </p:sp>
      <p:sp>
        <p:nvSpPr>
          <p:cNvPr id="209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10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211" name="Untitled-1-02.png" descr="Untitled-1-02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85772" y="2147093"/>
            <a:ext cx="1595300" cy="19500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352094" y="1223125"/>
            <a:ext cx="2014487" cy="24625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Untitled-1-02.png" descr="Untitled-1-02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414095" y="4537696"/>
            <a:ext cx="1595300" cy="19500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tângulo Arredondado 6"/>
          <p:cNvSpPr/>
          <p:nvPr/>
        </p:nvSpPr>
        <p:spPr>
          <a:xfrm>
            <a:off x="7649251" y="5343494"/>
            <a:ext cx="5333311" cy="485837"/>
          </a:xfrm>
          <a:prstGeom prst="roundRect">
            <a:avLst>
              <a:gd name="adj" fmla="val 46243"/>
            </a:avLst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6" name="CaixaDeTexto 9"/>
          <p:cNvSpPr txBox="1"/>
          <p:nvPr/>
        </p:nvSpPr>
        <p:spPr>
          <a:xfrm>
            <a:off x="695976" y="1063473"/>
            <a:ext cx="8453946" cy="729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cap="all" sz="4400">
                <a:solidFill>
                  <a:srgbClr val="DA4B2B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Coberturas especiais</a:t>
            </a:r>
          </a:p>
        </p:txBody>
      </p:sp>
      <p:sp>
        <p:nvSpPr>
          <p:cNvPr id="217" name="CaixaDeTexto 9"/>
          <p:cNvSpPr txBox="1"/>
          <p:nvPr/>
        </p:nvSpPr>
        <p:spPr>
          <a:xfrm>
            <a:off x="714478" y="4719830"/>
            <a:ext cx="3085781" cy="271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LU800 na Operação da NSC </a:t>
            </a:r>
          </a:p>
        </p:txBody>
      </p:sp>
      <p:sp>
        <p:nvSpPr>
          <p:cNvPr id="218" name="Retângulo 1"/>
          <p:cNvSpPr txBox="1"/>
          <p:nvPr/>
        </p:nvSpPr>
        <p:spPr>
          <a:xfrm>
            <a:off x="7868651" y="5401271"/>
            <a:ext cx="340131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u="sng">
                <a:solidFill>
                  <a:srgbClr val="FFFFFF"/>
                </a:solidFill>
                <a:uFill>
                  <a:solidFill>
                    <a:srgbClr val="0563C1"/>
                  </a:solidFill>
                </a:uFill>
                <a:latin typeface="Asap"/>
                <a:ea typeface="Asap"/>
                <a:cs typeface="Asap"/>
                <a:sym typeface="Asap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uFillTx/>
              </a:defRPr>
            </a:pPr>
            <a:r>
              <a:rPr u="sng"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+ CASES 2023: click e confira!</a:t>
            </a:r>
          </a:p>
        </p:txBody>
      </p:sp>
      <p:pic>
        <p:nvPicPr>
          <p:cNvPr id="219" name="Imagem 20" descr="Imagem 2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8070" y="5650491"/>
            <a:ext cx="1036459" cy="1352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m 3" descr="Imagem 3">
            <a:hlinkClick r:id="rId4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11507" y="2416938"/>
            <a:ext cx="3435612" cy="2198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m 4" descr="Imagem 4">
            <a:hlinkClick r:id="rId6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51367" y="2416938"/>
            <a:ext cx="3085782" cy="21857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m 5" descr="Imagem 5">
            <a:hlinkClick r:id="rId8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9">
            <a:extLst/>
          </a:blip>
          <a:srcRect l="3774" t="0" r="3077" b="0"/>
          <a:stretch>
            <a:fillRect/>
          </a:stretch>
        </p:blipFill>
        <p:spPr>
          <a:xfrm>
            <a:off x="7636144" y="2416938"/>
            <a:ext cx="3676421" cy="2198155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Retângulo 12"/>
          <p:cNvSpPr txBox="1"/>
          <p:nvPr/>
        </p:nvSpPr>
        <p:spPr>
          <a:xfrm>
            <a:off x="4119696" y="4719830"/>
            <a:ext cx="1772260" cy="271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RTV Espírito Santo</a:t>
            </a:r>
          </a:p>
        </p:txBody>
      </p:sp>
      <p:sp>
        <p:nvSpPr>
          <p:cNvPr id="224" name="Retângulo 13"/>
          <p:cNvSpPr txBox="1"/>
          <p:nvPr/>
        </p:nvSpPr>
        <p:spPr>
          <a:xfrm>
            <a:off x="7633793" y="4719830"/>
            <a:ext cx="3347569" cy="271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Cobertura Terra: Parada LGBT+ 2023</a:t>
            </a:r>
          </a:p>
        </p:txBody>
      </p:sp>
      <p:pic>
        <p:nvPicPr>
          <p:cNvPr id="225" name="Imagem 14" descr="Imagem 14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CaixaDeTexto 9"/>
          <p:cNvSpPr txBox="1"/>
          <p:nvPr/>
        </p:nvSpPr>
        <p:spPr>
          <a:xfrm>
            <a:off x="709693" y="1822717"/>
            <a:ext cx="9121097" cy="325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Clique e confira algumas de nossas tecnologias em uso</a:t>
            </a:r>
          </a:p>
        </p:txBody>
      </p:sp>
      <p:pic>
        <p:nvPicPr>
          <p:cNvPr id="227" name="Untitled-2.png" descr="Untitled-2.png"/>
          <p:cNvPicPr>
            <a:picLocks noChangeAspect="1"/>
          </p:cNvPicPr>
          <p:nvPr/>
        </p:nvPicPr>
        <p:blipFill>
          <a:blip r:embed="rId11">
            <a:extLst/>
          </a:blip>
          <a:srcRect l="45987" t="42929" r="45987" b="42929"/>
          <a:stretch>
            <a:fillRect/>
          </a:stretch>
        </p:blipFill>
        <p:spPr>
          <a:xfrm>
            <a:off x="9619083" y="616533"/>
            <a:ext cx="2396080" cy="2375344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29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230" name="Untitled-1-01.png" descr="Untitled-1-01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-59730" y="4980286"/>
            <a:ext cx="1872094" cy="2288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Untitled-1-03.png" descr="Untitled-1-03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588491" y="4931230"/>
            <a:ext cx="1079967" cy="13201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Untitled-1-03.png" descr="Untitled-1-03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8411691" y="-250370"/>
            <a:ext cx="1079966" cy="13201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Untitled-1-01.png" descr="Untitled-1-01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8633280" y="-573847"/>
            <a:ext cx="1872094" cy="2288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428"/>
            <a:ext cx="12192001" cy="6857144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Retângulo 4"/>
          <p:cNvSpPr/>
          <p:nvPr/>
        </p:nvSpPr>
        <p:spPr>
          <a:xfrm>
            <a:off x="0" y="0"/>
            <a:ext cx="12192000" cy="3822700"/>
          </a:xfrm>
          <a:prstGeom prst="rect">
            <a:avLst/>
          </a:prstGeom>
          <a:solidFill>
            <a:srgbClr val="DA4B2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37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34399" y="1012075"/>
            <a:ext cx="3323202" cy="2212494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39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0" name="CaixaDeTexto 9"/>
          <p:cNvSpPr txBox="1"/>
          <p:nvPr/>
        </p:nvSpPr>
        <p:spPr>
          <a:xfrm>
            <a:off x="3400443" y="4946108"/>
            <a:ext cx="5391114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Unidade de produção </a:t>
            </a:r>
            <a:r>
              <a:rPr i="1"/>
              <a:t>All-in-one</a:t>
            </a:r>
            <a:br>
              <a:rPr i="1"/>
            </a:br>
            <a:r>
              <a:t>desenvolvida no Brasil</a:t>
            </a:r>
          </a:p>
        </p:txBody>
      </p:sp>
      <p:pic>
        <p:nvPicPr>
          <p:cNvPr id="241" name="Imagem 13" descr="Imagem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27012" y="4133519"/>
            <a:ext cx="2337975" cy="8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Untitled-1-03.png" descr="Untitled-1-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0050" y="5164246"/>
            <a:ext cx="1079967" cy="1320152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Retângulo Arredondado 28"/>
          <p:cNvSpPr/>
          <p:nvPr/>
        </p:nvSpPr>
        <p:spPr>
          <a:xfrm>
            <a:off x="-427325" y="5122611"/>
            <a:ext cx="4471629" cy="485837"/>
          </a:xfrm>
          <a:prstGeom prst="roundRect">
            <a:avLst>
              <a:gd name="adj" fmla="val 46243"/>
            </a:avLst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5" name="Retângulo Arredondado 29"/>
          <p:cNvSpPr/>
          <p:nvPr/>
        </p:nvSpPr>
        <p:spPr>
          <a:xfrm>
            <a:off x="-542489" y="5750543"/>
            <a:ext cx="6614857" cy="495459"/>
          </a:xfrm>
          <a:prstGeom prst="roundRect">
            <a:avLst>
              <a:gd name="adj" fmla="val 46243"/>
            </a:avLst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6" name="CaixaDeTexto 9"/>
          <p:cNvSpPr txBox="1"/>
          <p:nvPr/>
        </p:nvSpPr>
        <p:spPr>
          <a:xfrm>
            <a:off x="717752" y="599381"/>
            <a:ext cx="5391113" cy="752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cap="all" sz="4600">
                <a:solidFill>
                  <a:srgbClr val="EA5426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2Live Chosmos</a:t>
            </a:r>
          </a:p>
        </p:txBody>
      </p:sp>
      <p:sp>
        <p:nvSpPr>
          <p:cNvPr id="247" name="CaixaDeTexto 9"/>
          <p:cNvSpPr txBox="1"/>
          <p:nvPr/>
        </p:nvSpPr>
        <p:spPr>
          <a:xfrm>
            <a:off x="710626" y="1923534"/>
            <a:ext cx="6302451" cy="294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Versátil: formatos torre e maleta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Agnóstica: compatível com qualquer software </a:t>
            </a:r>
            <a:br/>
            <a:r>
              <a:t>de produção (Vmix, OBS, Wirecast, etc)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Multicâmera: até 8 entradas de vídeo SDI ou HDMI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Independente: saídas de vídeo SDI/HDMI para mochilink LiveU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Resiliente: capacidade de processamento                                de vídeo para streaming de longa duração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Adaptável: produções com cenário virtual, operação de replay, grafismo e de áudio desmembrada em mais de um device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Flexível: Protocolo SRT para várias entradas e saídas de sinais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Versão 4K e touch screen</a:t>
            </a:r>
          </a:p>
        </p:txBody>
      </p:sp>
      <p:sp>
        <p:nvSpPr>
          <p:cNvPr id="248" name="Retângulo 2"/>
          <p:cNvSpPr txBox="1"/>
          <p:nvPr/>
        </p:nvSpPr>
        <p:spPr>
          <a:xfrm>
            <a:off x="698992" y="5842521"/>
            <a:ext cx="5297121" cy="315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16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u="sng"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Click e assista: Vídeo case </a:t>
            </a:r>
            <a:r>
              <a:rPr u="sng"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Chosmos</a:t>
            </a:r>
            <a:r>
              <a:rPr u="sng"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 em produção </a:t>
            </a:r>
          </a:p>
        </p:txBody>
      </p:sp>
      <p:sp>
        <p:nvSpPr>
          <p:cNvPr id="249" name="Retângulo 5"/>
          <p:cNvSpPr txBox="1"/>
          <p:nvPr/>
        </p:nvSpPr>
        <p:spPr>
          <a:xfrm>
            <a:off x="696433" y="5196799"/>
            <a:ext cx="3198064" cy="315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600" u="sng">
                <a:solidFill>
                  <a:srgbClr val="FFFFFF"/>
                </a:solidFill>
                <a:uFill>
                  <a:solidFill>
                    <a:srgbClr val="0563C1"/>
                  </a:solidFill>
                </a:uFill>
                <a:latin typeface="Gotham Medium"/>
                <a:ea typeface="Gotham Medium"/>
                <a:cs typeface="Gotham Medium"/>
                <a:sym typeface="Gotham Medium"/>
                <a:hlinkClick r:id="rId4" invalidUrl="" action="" tgtFrame="" tooltip="" history="1" highlightClick="0" endSnd="0"/>
              </a:defRPr>
            </a:lvl1pPr>
          </a:lstStyle>
          <a:p>
            <a:pPr>
              <a:defRPr u="none">
                <a:uFillTx/>
              </a:defRPr>
            </a:pPr>
            <a:r>
              <a:rPr u="sng"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Click e assista: Vídeo case  B3</a:t>
            </a:r>
          </a:p>
        </p:txBody>
      </p:sp>
      <p:pic>
        <p:nvPicPr>
          <p:cNvPr id="250" name="Imagem 14" descr="Imagem 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5" name="Group"/>
          <p:cNvGrpSpPr/>
          <p:nvPr/>
        </p:nvGrpSpPr>
        <p:grpSpPr>
          <a:xfrm>
            <a:off x="7331854" y="725619"/>
            <a:ext cx="4871800" cy="4926336"/>
            <a:chOff x="0" y="0"/>
            <a:chExt cx="4871798" cy="4926334"/>
          </a:xfrm>
        </p:grpSpPr>
        <p:grpSp>
          <p:nvGrpSpPr>
            <p:cNvPr id="253" name="Agrupar 19"/>
            <p:cNvGrpSpPr/>
            <p:nvPr/>
          </p:nvGrpSpPr>
          <p:grpSpPr>
            <a:xfrm>
              <a:off x="0" y="-1"/>
              <a:ext cx="2394764" cy="4926336"/>
              <a:chOff x="0" y="0"/>
              <a:chExt cx="2394763" cy="4926334"/>
            </a:xfrm>
          </p:grpSpPr>
          <p:pic>
            <p:nvPicPr>
              <p:cNvPr id="251" name="Imagem 3" descr="Imagem 3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10651" y="0"/>
                <a:ext cx="2373461" cy="242180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2" name="Imagem 4" descr="Imagem 4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2516049"/>
                <a:ext cx="2394764" cy="24102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254" name="Imagem 6" descr="Imagem 6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498362" y="1157380"/>
              <a:ext cx="2373437" cy="23910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6" name="Unidade portátil de produção all-in-one"/>
          <p:cNvSpPr txBox="1"/>
          <p:nvPr/>
        </p:nvSpPr>
        <p:spPr>
          <a:xfrm>
            <a:off x="705723" y="1402808"/>
            <a:ext cx="5092447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Unidade portátil de produção all-in-one</a:t>
            </a:r>
          </a:p>
        </p:txBody>
      </p:sp>
      <p:pic>
        <p:nvPicPr>
          <p:cNvPr id="257" name="Imagem 20" descr="Imagem 20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521804" y="526414"/>
            <a:ext cx="1036459" cy="1352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Untitled-1-01.png" descr="Untitled-1-01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9626137" y="-770324"/>
            <a:ext cx="1872094" cy="2288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Untitled-1-03.png" descr="Untitled-1-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60625" y="484486"/>
            <a:ext cx="1079966" cy="1320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Untitled-1-01.png" descr="Untitled-1-01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5816136" y="5164246"/>
            <a:ext cx="1872095" cy="2288450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2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428"/>
            <a:ext cx="12192001" cy="6857144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Retângulo 4"/>
          <p:cNvSpPr/>
          <p:nvPr/>
        </p:nvSpPr>
        <p:spPr>
          <a:xfrm>
            <a:off x="0" y="0"/>
            <a:ext cx="12192000" cy="3822700"/>
          </a:xfrm>
          <a:prstGeom prst="rect">
            <a:avLst/>
          </a:prstGeom>
          <a:solidFill>
            <a:srgbClr val="DA4B2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66" name="Imagem 1" descr="Imagem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26781" y="2276902"/>
            <a:ext cx="6538438" cy="682511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CaixaDeTexto 9"/>
          <p:cNvSpPr txBox="1"/>
          <p:nvPr/>
        </p:nvSpPr>
        <p:spPr>
          <a:xfrm>
            <a:off x="3400443" y="4946108"/>
            <a:ext cx="5391114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Representante Oficial no Brasil</a:t>
            </a:r>
          </a:p>
        </p:txBody>
      </p:sp>
      <p:pic>
        <p:nvPicPr>
          <p:cNvPr id="268" name="Imagem 13" descr="Imagem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27012" y="4133519"/>
            <a:ext cx="2337975" cy="812590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70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A5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Untitled-1-02.png" descr="Untitled-1-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44172" y="5407175"/>
            <a:ext cx="1112316" cy="1359697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Retângulo Arredondado 20"/>
          <p:cNvSpPr/>
          <p:nvPr/>
        </p:nvSpPr>
        <p:spPr>
          <a:xfrm>
            <a:off x="-1773310" y="5413735"/>
            <a:ext cx="4471629" cy="485837"/>
          </a:xfrm>
          <a:prstGeom prst="roundRect">
            <a:avLst>
              <a:gd name="adj" fmla="val 46243"/>
            </a:avLst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4" name="Retângulo 8"/>
          <p:cNvSpPr txBox="1"/>
          <p:nvPr/>
        </p:nvSpPr>
        <p:spPr>
          <a:xfrm>
            <a:off x="773447" y="5456883"/>
            <a:ext cx="3673844" cy="364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b="1" u="sng">
                <a:solidFill>
                  <a:srgbClr val="FFFFFF"/>
                </a:solidFill>
                <a:uFill>
                  <a:solidFill>
                    <a:srgbClr val="0563C1"/>
                  </a:solidFill>
                </a:uFill>
                <a:latin typeface="Gotham Medium"/>
                <a:ea typeface="Gotham Medium"/>
                <a:cs typeface="Gotham Medium"/>
                <a:sym typeface="Gotham Medium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uFillTx/>
              </a:defRPr>
            </a:pPr>
            <a:r>
              <a:rPr u="sng"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Click e assista</a:t>
            </a:r>
          </a:p>
        </p:txBody>
      </p:sp>
      <p:sp>
        <p:nvSpPr>
          <p:cNvPr id="275" name="CaixaDeTexto 9"/>
          <p:cNvSpPr txBox="1"/>
          <p:nvPr/>
        </p:nvSpPr>
        <p:spPr>
          <a:xfrm>
            <a:off x="744220" y="2001946"/>
            <a:ext cx="5970004" cy="321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Plataforma em nuvem para ingest</a:t>
            </a:r>
            <a:br/>
            <a:r>
              <a:t>de arquivos de vídeo, fotos, e documentos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Acesso imediato ao conteúdo por meio de buscador </a:t>
            </a:r>
            <a:br/>
            <a:r>
              <a:t>dinâmico  Cross search – com conteúdo relevante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Inteligência artificial multimodal de desenvolvimento próprio com identificação de pessoas, objetos e        speech-to-text  (alta assertividade em Língua Portuguesa)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Segurança com arquitetura de nuvem </a:t>
            </a:r>
            <a:br/>
            <a:r>
              <a:t>robusta e diferenciação de acessos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Machine learning: ensine o sistema com </a:t>
            </a:r>
            <a:br/>
            <a:r>
              <a:t>personalidades e localidades da sua região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5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Selecione e edite trechos para uso imediato ou posterior</a:t>
            </a:r>
          </a:p>
        </p:txBody>
      </p:sp>
      <p:sp>
        <p:nvSpPr>
          <p:cNvPr id="276" name="CaixaDeTexto 9"/>
          <p:cNvSpPr txBox="1"/>
          <p:nvPr/>
        </p:nvSpPr>
        <p:spPr>
          <a:xfrm>
            <a:off x="693420" y="778560"/>
            <a:ext cx="7317361" cy="72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cap="all" sz="4400">
                <a:solidFill>
                  <a:srgbClr val="283880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MomentsLab </a:t>
            </a:r>
          </a:p>
        </p:txBody>
      </p:sp>
      <p:pic>
        <p:nvPicPr>
          <p:cNvPr id="277" name="Google Shape;245;p34" descr="Google Shape;245;p3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50488" y="633471"/>
            <a:ext cx="3141863" cy="241407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31900" dist="66675" dir="8460000">
              <a:srgbClr val="6D5AF0">
                <a:alpha val="9000"/>
              </a:srgbClr>
            </a:outerShdw>
          </a:effectLst>
        </p:spPr>
      </p:pic>
      <p:pic>
        <p:nvPicPr>
          <p:cNvPr id="278" name="Google Shape;246;p34" descr="Google Shape;246;p3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48500" y="3153017"/>
            <a:ext cx="3673844" cy="226227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31900" dist="66675" dir="8460000">
              <a:srgbClr val="6D5AF0">
                <a:alpha val="9000"/>
              </a:srgbClr>
            </a:outerShdw>
          </a:effectLst>
        </p:spPr>
      </p:pic>
      <p:pic>
        <p:nvPicPr>
          <p:cNvPr id="279" name="Google Shape;247;p34" descr="Google Shape;247;p3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66121" y="2317207"/>
            <a:ext cx="1019701" cy="153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Google Shape;248;p34" descr="Google Shape;248;p3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076598" y="2563807"/>
            <a:ext cx="897102" cy="15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Google Shape;249;p34" descr="Google Shape;249;p34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617772" y="2810406"/>
            <a:ext cx="368054" cy="15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Google Shape;250;p34" descr="Google Shape;250;p34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033597" y="2810406"/>
            <a:ext cx="529049" cy="153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Google Shape;251;p34" descr="Google Shape;251;p34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9034740" y="5103806"/>
            <a:ext cx="2590307" cy="60673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9050" dir="5400000">
              <a:srgbClr val="6D5AF0">
                <a:alpha val="20000"/>
              </a:srgbClr>
            </a:outerShdw>
          </a:effectLst>
        </p:spPr>
      </p:pic>
      <p:pic>
        <p:nvPicPr>
          <p:cNvPr id="284" name="Google Shape;252;p34" descr="Google Shape;252;p34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9966122" y="2045068"/>
            <a:ext cx="1019701" cy="17888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104900" dist="19050" dir="5400000">
              <a:srgbClr val="6D5AF0">
                <a:alpha val="13000"/>
              </a:srgbClr>
            </a:outerShdw>
          </a:effectLst>
        </p:spPr>
      </p:pic>
      <p:pic>
        <p:nvPicPr>
          <p:cNvPr id="285" name="Imagem 14" descr="Imagem 14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87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88" name="Indexação de acervo com AI multimodal"/>
          <p:cNvSpPr txBox="1"/>
          <p:nvPr/>
        </p:nvSpPr>
        <p:spPr>
          <a:xfrm>
            <a:off x="689779" y="1521100"/>
            <a:ext cx="5182109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Indexação de acervo com AI multimodal</a:t>
            </a:r>
          </a:p>
        </p:txBody>
      </p:sp>
      <p:pic>
        <p:nvPicPr>
          <p:cNvPr id="289" name="Untitled-1-01.png" descr="Untitled-1-01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0449961" y="-497316"/>
            <a:ext cx="2004362" cy="24501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Untitled-1-02.png" descr="Untitled-1-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00572" y="774816"/>
            <a:ext cx="1112316" cy="1359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Untitled-1-01.png" descr="Untitled-1-01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4320094" y="5039884"/>
            <a:ext cx="2004363" cy="24501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428"/>
            <a:ext cx="12192001" cy="6857144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Retângulo 4"/>
          <p:cNvSpPr/>
          <p:nvPr/>
        </p:nvSpPr>
        <p:spPr>
          <a:xfrm>
            <a:off x="0" y="0"/>
            <a:ext cx="12192000" cy="3822700"/>
          </a:xfrm>
          <a:prstGeom prst="rect">
            <a:avLst/>
          </a:prstGeom>
          <a:solidFill>
            <a:srgbClr val="DA4B2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5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96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297" name="Mindfly-logo-Line-Negative.png" descr="Mindfly-logo-Line-Negativ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05785" y="1561511"/>
            <a:ext cx="6614297" cy="171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CaixaDeTexto 9"/>
          <p:cNvSpPr txBox="1"/>
          <p:nvPr/>
        </p:nvSpPr>
        <p:spPr>
          <a:xfrm>
            <a:off x="3400443" y="4946108"/>
            <a:ext cx="5391114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Representante Oficial no Brasil</a:t>
            </a:r>
          </a:p>
        </p:txBody>
      </p:sp>
      <p:pic>
        <p:nvPicPr>
          <p:cNvPr id="299" name="Imagem 13" descr="Imagem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27012" y="4133519"/>
            <a:ext cx="2337975" cy="8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Retângulo Arredondado 15"/>
          <p:cNvSpPr/>
          <p:nvPr/>
        </p:nvSpPr>
        <p:spPr>
          <a:xfrm>
            <a:off x="-1184935" y="5675415"/>
            <a:ext cx="7188715" cy="485837"/>
          </a:xfrm>
          <a:prstGeom prst="roundRect">
            <a:avLst>
              <a:gd name="adj" fmla="val 46243"/>
            </a:avLst>
          </a:prstGeom>
          <a:solidFill>
            <a:srgbClr val="EB532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2" name="CaixaDeTexto 9"/>
          <p:cNvSpPr txBox="1"/>
          <p:nvPr/>
        </p:nvSpPr>
        <p:spPr>
          <a:xfrm>
            <a:off x="661353" y="565946"/>
            <a:ext cx="8694030" cy="72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400">
                <a:solidFill>
                  <a:srgbClr val="DA4B2B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MINDFLY</a:t>
            </a:r>
            <a:r>
              <a:rPr>
                <a:solidFill>
                  <a:srgbClr val="96CA49"/>
                </a:solidFill>
              </a:rPr>
              <a:t> </a:t>
            </a:r>
          </a:p>
        </p:txBody>
      </p:sp>
      <p:sp>
        <p:nvSpPr>
          <p:cNvPr id="303" name="Retângulo 6"/>
          <p:cNvSpPr txBox="1"/>
          <p:nvPr/>
        </p:nvSpPr>
        <p:spPr>
          <a:xfrm>
            <a:off x="678777" y="5731476"/>
            <a:ext cx="517341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u="sng">
                <a:solidFill>
                  <a:srgbClr val="FFFFFF"/>
                </a:solidFill>
                <a:uFill>
                  <a:solidFill>
                    <a:srgbClr val="0563C1"/>
                  </a:solidFill>
                </a:uFill>
                <a:latin typeface="Asap"/>
                <a:ea typeface="Asap"/>
                <a:cs typeface="Asap"/>
                <a:sym typeface="Asap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uFillTx/>
              </a:defRPr>
            </a:pPr>
            <a:r>
              <a:rPr u="sng"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Click e assista: MINDFLY no Jogo das Estrelas</a:t>
            </a:r>
          </a:p>
        </p:txBody>
      </p:sp>
      <p:pic>
        <p:nvPicPr>
          <p:cNvPr id="304" name="Imagem 14" descr="Imagem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06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07" name="Deixe os fãs experimentarem o jogo através do ponto de vista…"/>
          <p:cNvSpPr txBox="1"/>
          <p:nvPr/>
        </p:nvSpPr>
        <p:spPr>
          <a:xfrm>
            <a:off x="659361" y="1301410"/>
            <a:ext cx="4210431" cy="94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Deixe os fãs experimentarem o jogo através do ponto de vista </a:t>
            </a:r>
          </a:p>
          <a:p>
            <a:pPr>
              <a:defRPr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de seus jogadores favoritos</a:t>
            </a:r>
          </a:p>
        </p:txBody>
      </p:sp>
      <p:sp>
        <p:nvSpPr>
          <p:cNvPr id="308" name="Não assista apenas ao jogo, viva o jogo!…"/>
          <p:cNvSpPr txBox="1"/>
          <p:nvPr/>
        </p:nvSpPr>
        <p:spPr>
          <a:xfrm>
            <a:off x="659361" y="2489599"/>
            <a:ext cx="5108417" cy="2839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Não assista apenas ao jogo, viva o jogo! </a:t>
            </a:r>
          </a:p>
          <a:p>
            <a:pPr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Você já pensou em assistir uma partida esportiva pela perspectiva do jogador? 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Mais uma vez a live inovou e trouxe para o Brasil a Mindfly, uma plataforma de nuvem totalmente automatizada, de ponta a ponta, alimentada por lA e Al BodyCam, que permite que os fãs experimentem o jogo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do ponto de vista de qualquer jogador.</a:t>
            </a:r>
          </a:p>
        </p:txBody>
      </p:sp>
      <p:pic>
        <p:nvPicPr>
          <p:cNvPr id="309" name="22.png" descr="22.png"/>
          <p:cNvPicPr>
            <a:picLocks noChangeAspect="1"/>
          </p:cNvPicPr>
          <p:nvPr/>
        </p:nvPicPr>
        <p:blipFill>
          <a:blip r:embed="rId4">
            <a:extLst/>
          </a:blip>
          <a:srcRect l="0" t="0" r="0" b="21835"/>
          <a:stretch>
            <a:fillRect/>
          </a:stretch>
        </p:blipFill>
        <p:spPr>
          <a:xfrm>
            <a:off x="5279561" y="643011"/>
            <a:ext cx="6660459" cy="5206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12115" y="54430"/>
            <a:ext cx="1079967" cy="13201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784504" y="-692380"/>
            <a:ext cx="1872095" cy="2288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Untitled-1-03.png" descr="Untitled-1-0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951448" y="5778110"/>
            <a:ext cx="1079967" cy="13201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38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Untitled-1.jpg" descr="Untitled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428"/>
            <a:ext cx="12192001" cy="6857144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Retângulo 4"/>
          <p:cNvSpPr/>
          <p:nvPr/>
        </p:nvSpPr>
        <p:spPr>
          <a:xfrm>
            <a:off x="0" y="0"/>
            <a:ext cx="12192000" cy="3822700"/>
          </a:xfrm>
          <a:prstGeom prst="rect">
            <a:avLst/>
          </a:prstGeom>
          <a:solidFill>
            <a:srgbClr val="DA4B2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16" name="Imagem 20" descr="Imagem 20"/>
          <p:cNvPicPr>
            <a:picLocks noChangeAspect="1"/>
          </p:cNvPicPr>
          <p:nvPr/>
        </p:nvPicPr>
        <p:blipFill>
          <a:blip r:embed="rId3">
            <a:extLst/>
          </a:blip>
          <a:srcRect l="0" t="0" r="26396" b="0"/>
          <a:stretch>
            <a:fillRect/>
          </a:stretch>
        </p:blipFill>
        <p:spPr>
          <a:xfrm>
            <a:off x="3252570" y="1810721"/>
            <a:ext cx="5686860" cy="1221279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18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19" name="CaixaDeTexto 9"/>
          <p:cNvSpPr txBox="1"/>
          <p:nvPr/>
        </p:nvSpPr>
        <p:spPr>
          <a:xfrm>
            <a:off x="3400443" y="4946108"/>
            <a:ext cx="5391114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Representante Oficial no Brasil</a:t>
            </a:r>
          </a:p>
        </p:txBody>
      </p:sp>
      <p:pic>
        <p:nvPicPr>
          <p:cNvPr id="320" name="Imagem 13" descr="Imagem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27012" y="4133519"/>
            <a:ext cx="2337975" cy="812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A5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Retângulo Arredondado 12"/>
          <p:cNvSpPr/>
          <p:nvPr/>
        </p:nvSpPr>
        <p:spPr>
          <a:xfrm>
            <a:off x="-932190" y="5707305"/>
            <a:ext cx="7655314" cy="485837"/>
          </a:xfrm>
          <a:prstGeom prst="roundRect">
            <a:avLst>
              <a:gd name="adj" fmla="val 46243"/>
            </a:avLst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23" name="Imagem 26" descr="Imagem 2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3613" y="263858"/>
            <a:ext cx="3732359" cy="3466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cameras.png" descr="camera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82886" y="2650260"/>
            <a:ext cx="5790215" cy="41791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Imagem 3" descr="Imagem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864231" y="1489663"/>
            <a:ext cx="3772614" cy="2930146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Retângulo 4"/>
          <p:cNvSpPr txBox="1"/>
          <p:nvPr/>
        </p:nvSpPr>
        <p:spPr>
          <a:xfrm>
            <a:off x="553719" y="5752856"/>
            <a:ext cx="6004561" cy="364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  </a:t>
            </a:r>
            <a:r>
              <a:rPr>
                <a:hlinkClick r:id="rId5" invalidUrl="" action="" tgtFrame="" tooltip="" history="1" highlightClick="0" endSnd="0"/>
              </a:rPr>
              <a:t>Click e assista: VAR Light no Campeonato Goiano </a:t>
            </a:r>
          </a:p>
        </p:txBody>
      </p:sp>
      <p:sp>
        <p:nvSpPr>
          <p:cNvPr id="327" name="CaixaDeTexto 9"/>
          <p:cNvSpPr txBox="1"/>
          <p:nvPr/>
        </p:nvSpPr>
        <p:spPr>
          <a:xfrm>
            <a:off x="691683" y="2034772"/>
            <a:ext cx="4712634" cy="3387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Vídeo-arbitragem para múltiplos esportes compacto e de baixo custo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Autorizado pela FIFA  como modelo aplicável em qualquer competição oficial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Workflow leve e simples composto por LU800 + nuvem Playsight + IPAD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Flexibilidade de operação na beira           do campo, sala VOR ou remoto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Operação simples e intuitiva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Revisão rápida com replay, super slow, zoom e tagueamento instantâneo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t>Aplicação: federações esportivas e clubes</a:t>
            </a:r>
          </a:p>
        </p:txBody>
      </p:sp>
      <p:pic>
        <p:nvPicPr>
          <p:cNvPr id="328" name="Imagem 14" descr="Imagem 1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30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31" name="CaixaDeTexto 9"/>
          <p:cNvSpPr txBox="1"/>
          <p:nvPr/>
        </p:nvSpPr>
        <p:spPr>
          <a:xfrm>
            <a:off x="693420" y="778560"/>
            <a:ext cx="7317361" cy="72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cap="all" sz="4400">
                <a:solidFill>
                  <a:srgbClr val="283880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Playsight</a:t>
            </a:r>
          </a:p>
        </p:txBody>
      </p:sp>
      <p:sp>
        <p:nvSpPr>
          <p:cNvPr id="332" name="VAR Light: Automação em esportes"/>
          <p:cNvSpPr txBox="1"/>
          <p:nvPr/>
        </p:nvSpPr>
        <p:spPr>
          <a:xfrm>
            <a:off x="689779" y="1521100"/>
            <a:ext cx="461721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VAR Light: Automação em esportes</a:t>
            </a:r>
          </a:p>
        </p:txBody>
      </p:sp>
      <p:pic>
        <p:nvPicPr>
          <p:cNvPr id="333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823428" y="213884"/>
            <a:ext cx="2004362" cy="24501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Untitled-1-02.png" descr="Untitled-1-02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555268" y="1367483"/>
            <a:ext cx="1374019" cy="1679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Untitled-1-02.png" descr="Untitled-1-02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605884" y="2328236"/>
            <a:ext cx="1183432" cy="14466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Untitled-1-01.png" descr="Untitled-1-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099028" y="2479507"/>
            <a:ext cx="1677375" cy="2050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A5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Retângulo Arredondado 12"/>
          <p:cNvSpPr/>
          <p:nvPr/>
        </p:nvSpPr>
        <p:spPr>
          <a:xfrm>
            <a:off x="4892877" y="5502942"/>
            <a:ext cx="4776648" cy="485837"/>
          </a:xfrm>
          <a:prstGeom prst="roundRect">
            <a:avLst>
              <a:gd name="adj" fmla="val 46243"/>
            </a:avLst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9" name="CaixaDeTexto 9"/>
          <p:cNvSpPr txBox="1"/>
          <p:nvPr/>
        </p:nvSpPr>
        <p:spPr>
          <a:xfrm>
            <a:off x="4842085" y="2176862"/>
            <a:ext cx="7023934" cy="3106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KIT compacto </a:t>
            </a:r>
            <a:r>
              <a:t>para captação, transmissão                                      e consumo de vídeo esportivo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Prático e fácil de montar, </a:t>
            </a:r>
            <a:r>
              <a:t>composto por câmera GO-Pro </a:t>
            </a:r>
            <a:br/>
            <a:r>
              <a:t>(padrão), LU-Solo e Plataforma Playsight (Padrão) 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Independência da internet local </a:t>
            </a:r>
            <a:r>
              <a:t>e                                   transmissões também como clube visitante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Experiência inédita da audiência, </a:t>
            </a:r>
            <a:r>
              <a:t>proporcionando a escolha </a:t>
            </a:r>
            <a:br/>
            <a:r>
              <a:t>de câmera pelo público, tageamento, compartilhamento de clipes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Ferramenta de coach </a:t>
            </a:r>
            <a:r>
              <a:t>para técnicos e professores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Monetização de conteúdos </a:t>
            </a:r>
            <a:r>
              <a:t>ao vivo ou on demand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Aplcação</a:t>
            </a:r>
            <a:r>
              <a:t>: clubes, federações, academia de esportes, escolas</a:t>
            </a:r>
          </a:p>
        </p:txBody>
      </p:sp>
      <p:pic>
        <p:nvPicPr>
          <p:cNvPr id="340" name="Imagem 17" descr="Imagem 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2307" y="106046"/>
            <a:ext cx="3358594" cy="3809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3297" y="3810720"/>
            <a:ext cx="4240369" cy="2961192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Retângulo 1"/>
          <p:cNvSpPr txBox="1"/>
          <p:nvPr/>
        </p:nvSpPr>
        <p:spPr>
          <a:xfrm>
            <a:off x="5002795" y="5551105"/>
            <a:ext cx="4556811" cy="364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t> </a:t>
            </a:r>
            <a:r>
              <a:rPr>
                <a:hlinkClick r:id="rId4" invalidUrl="" action="" tgtFrame="" tooltip="" history="1" highlightClick="0" endSnd="0"/>
              </a:rPr>
              <a:t>Click e assista: Paulista </a:t>
            </a:r>
            <a:r>
              <a:rPr>
                <a:hlinkClick r:id="rId4" invalidUrl="" action="" tgtFrame="" tooltip="" history="1" highlightClick="0" endSnd="0"/>
              </a:rPr>
              <a:t>Tennis</a:t>
            </a:r>
            <a:r>
              <a:rPr>
                <a:hlinkClick r:id="rId4" invalidUrl="" action="" tgtFrame="" tooltip="" history="1" highlightClick="0" endSnd="0"/>
              </a:rPr>
              <a:t> Center </a:t>
            </a:r>
          </a:p>
        </p:txBody>
      </p:sp>
      <p:pic>
        <p:nvPicPr>
          <p:cNvPr id="343" name="Imagem 14" descr="Imagem 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622729" y="6199408"/>
            <a:ext cx="1374019" cy="477557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45" name="Rectangle"/>
          <p:cNvSpPr/>
          <p:nvPr/>
        </p:nvSpPr>
        <p:spPr>
          <a:xfrm>
            <a:off x="-37373" y="6719611"/>
            <a:ext cx="12300613" cy="141503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46" name="CaixaDeTexto 9"/>
          <p:cNvSpPr txBox="1"/>
          <p:nvPr/>
        </p:nvSpPr>
        <p:spPr>
          <a:xfrm>
            <a:off x="4842087" y="869221"/>
            <a:ext cx="7317361" cy="72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cap="all" sz="4400">
                <a:solidFill>
                  <a:srgbClr val="283880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Playsight</a:t>
            </a:r>
          </a:p>
        </p:txBody>
      </p:sp>
      <p:sp>
        <p:nvSpPr>
          <p:cNvPr id="347" name="Independência em transmissões esportivas"/>
          <p:cNvSpPr txBox="1"/>
          <p:nvPr/>
        </p:nvSpPr>
        <p:spPr>
          <a:xfrm>
            <a:off x="4838446" y="1611761"/>
            <a:ext cx="5511039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pPr/>
            <a:r>
              <a:t>Independência em transmissões esportivas</a:t>
            </a:r>
          </a:p>
        </p:txBody>
      </p:sp>
      <p:pic>
        <p:nvPicPr>
          <p:cNvPr id="348" name="Untitled-1-01.png" descr="Untitled-1-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189095" y="56142"/>
            <a:ext cx="2004362" cy="24501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Untitled-1-02.png" descr="Untitled-1-0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982038" y="-38264"/>
            <a:ext cx="1112317" cy="13596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Untitled-1.jpg" descr="Untitled-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428"/>
            <a:ext cx="12192001" cy="6857144"/>
          </a:xfrm>
          <a:prstGeom prst="rect">
            <a:avLst/>
          </a:prstGeom>
          <a:ln w="12700">
            <a:miter lim="400000"/>
          </a:ln>
        </p:spPr>
      </p:pic>
      <p:sp>
        <p:nvSpPr>
          <p:cNvPr id="352" name="Rectangle"/>
          <p:cNvSpPr/>
          <p:nvPr/>
        </p:nvSpPr>
        <p:spPr>
          <a:xfrm>
            <a:off x="-298252" y="-720329"/>
            <a:ext cx="4894033" cy="8029538"/>
          </a:xfrm>
          <a:prstGeom prst="rect">
            <a:avLst/>
          </a:prstGeom>
          <a:solidFill>
            <a:srgbClr val="EA5426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53" name="Rectangle"/>
          <p:cNvSpPr/>
          <p:nvPr/>
        </p:nvSpPr>
        <p:spPr>
          <a:xfrm>
            <a:off x="-586235" y="4629183"/>
            <a:ext cx="5215634" cy="531814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354" name="Untitled-1-04.png" descr="Untitled-1-04.png"/>
          <p:cNvPicPr>
            <a:picLocks noChangeAspect="1"/>
          </p:cNvPicPr>
          <p:nvPr/>
        </p:nvPicPr>
        <p:blipFill>
          <a:blip r:embed="rId4">
            <a:alphaModFix amt="8624"/>
            <a:extLst/>
          </a:blip>
          <a:srcRect l="18698" t="16333" r="42004" b="26496"/>
          <a:stretch>
            <a:fillRect/>
          </a:stretch>
        </p:blipFill>
        <p:spPr>
          <a:xfrm>
            <a:off x="5106170" y="-982483"/>
            <a:ext cx="6892222" cy="6432040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CaixaDeTexto 1"/>
          <p:cNvSpPr txBox="1"/>
          <p:nvPr/>
        </p:nvSpPr>
        <p:spPr>
          <a:xfrm>
            <a:off x="690311" y="3469816"/>
            <a:ext cx="5834103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55 11 3053-2390  </a:t>
            </a:r>
          </a:p>
          <a:p>
            <a: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contato@2live.com.br  </a:t>
            </a:r>
          </a:p>
          <a:p>
            <a:pPr>
              <a:defRPr sz="2000">
                <a:solidFill>
                  <a:srgbClr val="FFFFFF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t>2live.com.br</a:t>
            </a:r>
          </a:p>
        </p:txBody>
      </p:sp>
      <p:pic>
        <p:nvPicPr>
          <p:cNvPr id="356" name="Imagem 15" descr="Imagem 1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386750" y="861758"/>
            <a:ext cx="3473054" cy="1207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" name="Untitled-3.png" descr="Untitled-3.png"/>
          <p:cNvPicPr>
            <a:picLocks noChangeAspect="1"/>
          </p:cNvPicPr>
          <p:nvPr/>
        </p:nvPicPr>
        <p:blipFill>
          <a:blip r:embed="rId6">
            <a:extLst/>
          </a:blip>
          <a:srcRect l="38455" t="46806" r="37537" b="46657"/>
          <a:stretch>
            <a:fillRect/>
          </a:stretch>
        </p:blipFill>
        <p:spPr>
          <a:xfrm>
            <a:off x="603316" y="4616483"/>
            <a:ext cx="3473163" cy="531846"/>
          </a:xfrm>
          <a:prstGeom prst="rect">
            <a:avLst/>
          </a:prstGeom>
          <a:ln w="12700">
            <a:miter lim="400000"/>
          </a:ln>
        </p:spPr>
      </p:pic>
      <p:sp>
        <p:nvSpPr>
          <p:cNvPr id="358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59" name="Rectangle"/>
          <p:cNvSpPr/>
          <p:nvPr/>
        </p:nvSpPr>
        <p:spPr>
          <a:xfrm>
            <a:off x="-37373" y="-3113"/>
            <a:ext cx="12300613" cy="141502"/>
          </a:xfrm>
          <a:prstGeom prst="rect">
            <a:avLst/>
          </a:prstGeom>
          <a:solidFill>
            <a:srgbClr val="28388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60" name="CaixaDeTexto 9"/>
          <p:cNvSpPr txBox="1"/>
          <p:nvPr/>
        </p:nvSpPr>
        <p:spPr>
          <a:xfrm>
            <a:off x="-154703" y="5273979"/>
            <a:ext cx="11322620" cy="1969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131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/>
            <a:r>
              <a:t>OBRIGADO!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