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Espaço Reservado para Imagem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hyperlink" Target="https://www.instagram.com/reel/CuXuGcnsuAK/?igshid=MzRlODBiNWFlZA==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6.png"/><Relationship Id="rId9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6.png"/><Relationship Id="rId9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hyperlink" Target="https://www.instagram.com/reel/CtNlqbjt83k/?igshid=MzRlODBiNWFlZA==" TargetMode="External"/><Relationship Id="rId4" Type="http://schemas.openxmlformats.org/officeDocument/2006/relationships/hyperlink" Target="https://www.instagram.com/reel/CrRSl4RvUSN/?igshid=MzRlODBiNWFlZA==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hyperlink" Target="https://www.2live.com.br/so/a1N5RP-6H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2LiveStreaming/videos/532290204235876/" TargetMode="External"/><Relationship Id="rId3" Type="http://schemas.openxmlformats.org/officeDocument/2006/relationships/image" Target="../media/image17.png"/><Relationship Id="rId4" Type="http://schemas.openxmlformats.org/officeDocument/2006/relationships/hyperlink" Target="https://www.youtube.com/watch?v=dWF_KtcU13k" TargetMode="External"/><Relationship Id="rId5" Type="http://schemas.openxmlformats.org/officeDocument/2006/relationships/image" Target="../media/image18.png"/><Relationship Id="rId6" Type="http://schemas.openxmlformats.org/officeDocument/2006/relationships/hyperlink" Target="https://www.youtube.com/watch?v=K8b5Y4cWENU" TargetMode="External"/><Relationship Id="rId7" Type="http://schemas.openxmlformats.org/officeDocument/2006/relationships/image" Target="../media/image19.png"/><Relationship Id="rId8" Type="http://schemas.openxmlformats.org/officeDocument/2006/relationships/hyperlink" Target="https://www.youtube.com/watch?v=cDBLNGHq9-4" TargetMode="External"/><Relationship Id="rId9" Type="http://schemas.openxmlformats.org/officeDocument/2006/relationships/image" Target="../media/image20.png"/><Relationship Id="rId10" Type="http://schemas.openxmlformats.org/officeDocument/2006/relationships/hyperlink" Target="https://www.2live.com.br/cases" TargetMode="External"/><Relationship Id="rId11" Type="http://schemas.openxmlformats.org/officeDocument/2006/relationships/image" Target="../media/image4.png"/><Relationship Id="rId12" Type="http://schemas.openxmlformats.org/officeDocument/2006/relationships/image" Target="../media/image21.png"/><Relationship Id="rId13" Type="http://schemas.openxmlformats.org/officeDocument/2006/relationships/image" Target="../media/image1.png"/><Relationship Id="rId14" Type="http://schemas.openxmlformats.org/officeDocument/2006/relationships/image" Target="../media/image6.png"/><Relationship Id="rId15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4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hyperlink" Target="https://www.instagram.com/reel/Ct9NFTuP6FX/?igshid=MzRlODBiNWFlZA==" TargetMode="External"/><Relationship Id="rId8" Type="http://schemas.openxmlformats.org/officeDocument/2006/relationships/image" Target="../media/image2.png"/><Relationship Id="rId9" Type="http://schemas.openxmlformats.org/officeDocument/2006/relationships/image" Target="../media/image2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s://www.instagram.com/reel/Csov12hNi-3/?igshid=MzRlODBiNWFlZA==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jpeg"/><Relationship Id="rId9" Type="http://schemas.openxmlformats.org/officeDocument/2006/relationships/image" Target="../media/image16.jpeg"/><Relationship Id="rId10" Type="http://schemas.openxmlformats.org/officeDocument/2006/relationships/image" Target="../media/image28.png"/><Relationship Id="rId11" Type="http://schemas.openxmlformats.org/officeDocument/2006/relationships/image" Target="../media/image17.jpeg"/><Relationship Id="rId12" Type="http://schemas.openxmlformats.org/officeDocument/2006/relationships/image" Target="../media/image25.png"/><Relationship Id="rId13" Type="http://schemas.openxmlformats.org/officeDocument/2006/relationships/image" Target="../media/image2.png"/><Relationship Id="rId14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9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hyperlink" Target="https://www.youtube.com/watch?v=3qCOj5kZuoU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31.png"/><Relationship Id="rId9" Type="http://schemas.openxmlformats.org/officeDocument/2006/relationships/image" Target="../media/image2.png"/><Relationship Id="rId10" Type="http://schemas.openxmlformats.org/officeDocument/2006/relationships/image" Target="../media/image3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3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FyaVu2OprJA&amp;t=3s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427"/>
            <a:ext cx="12192002" cy="6857146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Rectangle"/>
          <p:cNvSpPr/>
          <p:nvPr/>
        </p:nvSpPr>
        <p:spPr>
          <a:xfrm>
            <a:off x="-37374" y="-497671"/>
            <a:ext cx="4797561" cy="7638548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96" name="Untitled-1-02.png" descr="Untitled-1-0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8713" y="844915"/>
            <a:ext cx="2689590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m 1" descr="Imagem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26500" y="517472"/>
            <a:ext cx="4222710" cy="1467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438259" y="1519549"/>
            <a:ext cx="2434813" cy="2976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110566" y="-392582"/>
            <a:ext cx="2689590" cy="3287759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aixaDeTexto 9"/>
          <p:cNvSpPr txBox="1"/>
          <p:nvPr/>
        </p:nvSpPr>
        <p:spPr>
          <a:xfrm>
            <a:off x="-262956" y="5036696"/>
            <a:ext cx="11952846" cy="2253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50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PORTFÓLIO</a:t>
            </a:r>
          </a:p>
        </p:txBody>
      </p:sp>
      <p:pic>
        <p:nvPicPr>
          <p:cNvPr id="101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724211" y="2050693"/>
            <a:ext cx="2689590" cy="3287758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3414" y="1728321"/>
            <a:ext cx="4385172" cy="151018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CaixaDeTexto 9"/>
          <p:cNvSpPr txBox="1"/>
          <p:nvPr/>
        </p:nvSpPr>
        <p:spPr>
          <a:xfrm>
            <a:off x="3420612" y="5063133"/>
            <a:ext cx="539111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107" name="Untitled-1-03.png" descr="Untitled-1-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9503" y="3743293"/>
            <a:ext cx="2434813" cy="2976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Untitled-1-01.png" descr="Untitled-1-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9099" y="2741677"/>
            <a:ext cx="2689589" cy="3287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m 17" descr="Imagem 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64284" y="3995485"/>
            <a:ext cx="3063433" cy="1064729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11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12" name="Untitled-1-01.png" descr="Untitled-1-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66032" y="-882057"/>
            <a:ext cx="2689590" cy="3287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aixaDeTexto 9"/>
          <p:cNvSpPr txBox="1"/>
          <p:nvPr/>
        </p:nvSpPr>
        <p:spPr>
          <a:xfrm>
            <a:off x="438855" y="2076884"/>
            <a:ext cx="5830241" cy="357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Primeira unidade de campo com nível de produção</a:t>
            </a:r>
            <a:br/>
            <a:r>
              <a:t>e multicâmeras para a cobertura jornalística </a:t>
            </a:r>
          </a:p>
          <a:p>
            <a:pPr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Produção multicâmera (x4 camêras)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HDR-10 bits: profundidade de cor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Bit rate de transmissão: até 70 mbps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8 modens internos dual sim 3G/4G/5G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16 canais de áudio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2 wi-fi e 2 ethernet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Baixa latência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Codec H.265 em hardware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1ª unidade 5G nativa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Transferência de arquivo a 100 mbps</a:t>
            </a:r>
          </a:p>
        </p:txBody>
      </p:sp>
      <p:pic>
        <p:nvPicPr>
          <p:cNvPr id="115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rcRect l="7146" t="3629" r="1606" b="5123"/>
          <a:stretch>
            <a:fillRect/>
          </a:stretch>
        </p:blipFill>
        <p:spPr>
          <a:xfrm>
            <a:off x="9315984" y="1473199"/>
            <a:ext cx="4926953" cy="371508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8000" dir="5400000">
              <a:srgbClr val="000000">
                <a:alpha val="40000"/>
              </a:srgbClr>
            </a:outerShdw>
          </a:effectLst>
        </p:spPr>
      </p:pic>
      <p:sp>
        <p:nvSpPr>
          <p:cNvPr id="117" name="CaixaDeTexto 9"/>
          <p:cNvSpPr txBox="1"/>
          <p:nvPr/>
        </p:nvSpPr>
        <p:spPr>
          <a:xfrm>
            <a:off x="6489136" y="5389901"/>
            <a:ext cx="5207109" cy="41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O LU800 oferece uma transmissão de missão crítica para a produção global de notícias e produções ao vivo em 5G nativas</a:t>
            </a:r>
          </a:p>
        </p:txBody>
      </p:sp>
      <p:grpSp>
        <p:nvGrpSpPr>
          <p:cNvPr id="120" name="Imagem 1"/>
          <p:cNvGrpSpPr/>
          <p:nvPr/>
        </p:nvGrpSpPr>
        <p:grpSpPr>
          <a:xfrm>
            <a:off x="6489136" y="1479506"/>
            <a:ext cx="2781581" cy="3708774"/>
            <a:chOff x="0" y="0"/>
            <a:chExt cx="2781580" cy="3708772"/>
          </a:xfrm>
        </p:grpSpPr>
        <p:sp>
          <p:nvSpPr>
            <p:cNvPr id="118" name="Rectangle"/>
            <p:cNvSpPr/>
            <p:nvPr/>
          </p:nvSpPr>
          <p:spPr>
            <a:xfrm>
              <a:off x="0" y="0"/>
              <a:ext cx="2781581" cy="3708773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19" name="image9.jpeg" descr="image9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81581" cy="370877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21" name="Retângulo 2"/>
          <p:cNvSpPr txBox="1"/>
          <p:nvPr/>
        </p:nvSpPr>
        <p:spPr>
          <a:xfrm>
            <a:off x="6534856" y="844943"/>
            <a:ext cx="2493773" cy="48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PARADA LGTQ+ SP (2023)</a:t>
            </a: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+ de 3milhões de pessoas </a:t>
            </a:r>
          </a:p>
        </p:txBody>
      </p:sp>
      <p:sp>
        <p:nvSpPr>
          <p:cNvPr id="122" name="Retângulo 5"/>
          <p:cNvSpPr txBox="1"/>
          <p:nvPr/>
        </p:nvSpPr>
        <p:spPr>
          <a:xfrm>
            <a:off x="438856" y="1342885"/>
            <a:ext cx="6004561" cy="604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Unidade de produção de campo</a:t>
            </a:r>
          </a:p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para cobertura de notícias ao vivo </a:t>
            </a:r>
          </a:p>
        </p:txBody>
      </p:sp>
      <p:sp>
        <p:nvSpPr>
          <p:cNvPr id="123" name="Retângulo 7"/>
          <p:cNvSpPr txBox="1"/>
          <p:nvPr/>
        </p:nvSpPr>
        <p:spPr>
          <a:xfrm>
            <a:off x="6524943" y="524409"/>
            <a:ext cx="3324200" cy="325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Ideal para produção remota!</a:t>
            </a:r>
          </a:p>
        </p:txBody>
      </p:sp>
      <p:pic>
        <p:nvPicPr>
          <p:cNvPr id="124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108604" y="276971"/>
            <a:ext cx="1269141" cy="15513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46820" y="2797202"/>
            <a:ext cx="1667943" cy="20388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53530" y="3007153"/>
            <a:ext cx="2289887" cy="2799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m 31" descr="Imagem 3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Retângulo Arredondado 28"/>
          <p:cNvSpPr/>
          <p:nvPr/>
        </p:nvSpPr>
        <p:spPr>
          <a:xfrm>
            <a:off x="-889470" y="6001658"/>
            <a:ext cx="8122429" cy="438657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9" name="Retângulo 3"/>
          <p:cNvSpPr txBox="1"/>
          <p:nvPr/>
        </p:nvSpPr>
        <p:spPr>
          <a:xfrm>
            <a:off x="368765" y="6100653"/>
            <a:ext cx="6692698" cy="271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Gotham Book"/>
                <a:ea typeface="Gotham Book"/>
                <a:cs typeface="Gotham Book"/>
                <a:sym typeface="Gotham Book"/>
                <a:hlinkClick r:id="rId8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29378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8" invalidUrl="" action="" tgtFrame="" tooltip="" history="1" highlightClick="0" endSnd="0"/>
              </a:rPr>
              <a:t>Click e assista:  Cobertura para o Portal Terra - Vídeo Parada LGTB+ - 2023</a:t>
            </a:r>
          </a:p>
        </p:txBody>
      </p:sp>
      <p:sp>
        <p:nvSpPr>
          <p:cNvPr id="130" name="CaixaDeTexto 9"/>
          <p:cNvSpPr txBox="1"/>
          <p:nvPr/>
        </p:nvSpPr>
        <p:spPr>
          <a:xfrm>
            <a:off x="478001" y="380958"/>
            <a:ext cx="683728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Unidades de campo</a:t>
            </a:r>
          </a:p>
        </p:txBody>
      </p:sp>
      <p:sp>
        <p:nvSpPr>
          <p:cNvPr id="131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2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3" name="LU800"/>
          <p:cNvSpPr txBox="1"/>
          <p:nvPr/>
        </p:nvSpPr>
        <p:spPr>
          <a:xfrm>
            <a:off x="424730" y="611599"/>
            <a:ext cx="2029207" cy="729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LU800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937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aixaDeTexto 9"/>
          <p:cNvSpPr txBox="1"/>
          <p:nvPr/>
        </p:nvSpPr>
        <p:spPr>
          <a:xfrm>
            <a:off x="439901" y="577708"/>
            <a:ext cx="6837284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Unidades de campo</a:t>
            </a:r>
          </a:p>
        </p:txBody>
      </p:sp>
      <p:sp>
        <p:nvSpPr>
          <p:cNvPr id="136" name="CaixaDeTexto 9"/>
          <p:cNvSpPr txBox="1"/>
          <p:nvPr/>
        </p:nvSpPr>
        <p:spPr>
          <a:xfrm>
            <a:off x="428568" y="2389590"/>
            <a:ext cx="5193684" cy="2414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8 modems internos 3G/4G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1 wi-fi e 2 ethernet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Baixa latência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Codec H.265 em hardware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Vídeo fullHD ou 4K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Câmeras SDI e HDMI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4 horas de bateria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IFB e vídeo return</a:t>
            </a:r>
          </a:p>
        </p:txBody>
      </p:sp>
      <p:pic>
        <p:nvPicPr>
          <p:cNvPr id="13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16711" y="2282364"/>
            <a:ext cx="2040546" cy="229327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aixaDeTexto 9"/>
          <p:cNvSpPr txBox="1"/>
          <p:nvPr/>
        </p:nvSpPr>
        <p:spPr>
          <a:xfrm>
            <a:off x="6071330" y="4142563"/>
            <a:ext cx="2280468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Sul-Americano de Vôlei (2023)</a:t>
            </a:r>
          </a:p>
        </p:txBody>
      </p:sp>
      <p:grpSp>
        <p:nvGrpSpPr>
          <p:cNvPr id="141" name="Imagem 1"/>
          <p:cNvGrpSpPr/>
          <p:nvPr/>
        </p:nvGrpSpPr>
        <p:grpSpPr>
          <a:xfrm>
            <a:off x="6121400" y="574670"/>
            <a:ext cx="2069133" cy="3517523"/>
            <a:chOff x="0" y="0"/>
            <a:chExt cx="2069132" cy="3517522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2069133" cy="3517523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40" name="image11.jpeg" descr="image11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211" t="4211" r="4211" b="4211"/>
            <a:stretch>
              <a:fillRect/>
            </a:stretch>
          </p:blipFill>
          <p:spPr>
            <a:xfrm>
              <a:off x="0" y="0"/>
              <a:ext cx="2069133" cy="351752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44" name="Imagem 3"/>
          <p:cNvGrpSpPr/>
          <p:nvPr/>
        </p:nvGrpSpPr>
        <p:grpSpPr>
          <a:xfrm>
            <a:off x="8359602" y="574668"/>
            <a:ext cx="3133899" cy="2129696"/>
            <a:chOff x="0" y="0"/>
            <a:chExt cx="3133898" cy="2129695"/>
          </a:xfrm>
        </p:grpSpPr>
        <p:sp>
          <p:nvSpPr>
            <p:cNvPr id="142" name="Rectangle"/>
            <p:cNvSpPr/>
            <p:nvPr/>
          </p:nvSpPr>
          <p:spPr>
            <a:xfrm>
              <a:off x="0" y="0"/>
              <a:ext cx="3133899" cy="212969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43" name="image12.jpeg" descr="image12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133899" cy="212969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47" name="Imagem 6"/>
          <p:cNvGrpSpPr/>
          <p:nvPr/>
        </p:nvGrpSpPr>
        <p:grpSpPr>
          <a:xfrm>
            <a:off x="8359602" y="3143044"/>
            <a:ext cx="4108836" cy="2670898"/>
            <a:chOff x="0" y="0"/>
            <a:chExt cx="4108835" cy="2670897"/>
          </a:xfrm>
        </p:grpSpPr>
        <p:sp>
          <p:nvSpPr>
            <p:cNvPr id="145" name="Rectangle"/>
            <p:cNvSpPr/>
            <p:nvPr/>
          </p:nvSpPr>
          <p:spPr>
            <a:xfrm>
              <a:off x="0" y="0"/>
              <a:ext cx="4108836" cy="2670898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46" name="image13.jpeg" descr="image13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108836" cy="267089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48" name="Retângulo 8"/>
          <p:cNvSpPr txBox="1"/>
          <p:nvPr/>
        </p:nvSpPr>
        <p:spPr>
          <a:xfrm>
            <a:off x="8317166" y="5938651"/>
            <a:ext cx="1446239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NAB SHOW (2023)</a:t>
            </a:r>
          </a:p>
        </p:txBody>
      </p:sp>
      <p:sp>
        <p:nvSpPr>
          <p:cNvPr id="149" name="Retângulo 2"/>
          <p:cNvSpPr txBox="1"/>
          <p:nvPr/>
        </p:nvSpPr>
        <p:spPr>
          <a:xfrm>
            <a:off x="439901" y="5066171"/>
            <a:ext cx="5509261" cy="1163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O </a:t>
            </a:r>
            <a:r>
              <a:t>LU600 redefiniu o padrão de qualidade</a:t>
            </a:r>
            <a:br/>
            <a:r>
              <a:t>em </a:t>
            </a:r>
            <a:r>
              <a:t>transmissões móveis de vídeo</a:t>
            </a:r>
            <a:r>
              <a:t>,</a:t>
            </a:r>
            <a:br/>
            <a:r>
              <a:t>provendo </a:t>
            </a:r>
            <a:r>
              <a:t>alta performance com</a:t>
            </a:r>
            <a:br/>
            <a:r>
              <a:t>extrema otimização </a:t>
            </a:r>
            <a:r>
              <a:t>de banda</a:t>
            </a:r>
          </a:p>
        </p:txBody>
      </p:sp>
      <p:sp>
        <p:nvSpPr>
          <p:cNvPr id="150" name="Retângulo 7"/>
          <p:cNvSpPr txBox="1"/>
          <p:nvPr/>
        </p:nvSpPr>
        <p:spPr>
          <a:xfrm>
            <a:off x="439901" y="1609908"/>
            <a:ext cx="6004561" cy="55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 solução preferida da indústria broadcast</a:t>
            </a:r>
            <a:br/>
            <a:r>
              <a:t>para cobertura de notícias, esportes e eventos</a:t>
            </a:r>
          </a:p>
        </p:txBody>
      </p:sp>
      <p:sp>
        <p:nvSpPr>
          <p:cNvPr id="151" name="Retângulo 10"/>
          <p:cNvSpPr/>
          <p:nvPr/>
        </p:nvSpPr>
        <p:spPr>
          <a:xfrm>
            <a:off x="13426639" y="-633836"/>
            <a:ext cx="698501" cy="3076873"/>
          </a:xfrm>
          <a:prstGeom prst="rect">
            <a:avLst/>
          </a:prstGeom>
          <a:solidFill>
            <a:schemeClr val="accent1"/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2" name="CaixaDeTexto 9"/>
          <p:cNvSpPr txBox="1"/>
          <p:nvPr/>
        </p:nvSpPr>
        <p:spPr>
          <a:xfrm>
            <a:off x="8285657" y="2731659"/>
            <a:ext cx="2563257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Rocky Mountain Games (2023) </a:t>
            </a:r>
          </a:p>
        </p:txBody>
      </p:sp>
      <p:pic>
        <p:nvPicPr>
          <p:cNvPr id="153" name="Untitled-1-03.png" descr="Untitled-1-0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162202" y="4287434"/>
            <a:ext cx="1845959" cy="2256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67521" y="4959586"/>
            <a:ext cx="1788881" cy="21867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14" descr="Picture 1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m 29" descr="Imagem 29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58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59" name="LU600 HEVC"/>
          <p:cNvSpPr txBox="1"/>
          <p:nvPr/>
        </p:nvSpPr>
        <p:spPr>
          <a:xfrm>
            <a:off x="409786" y="848318"/>
            <a:ext cx="3820161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LU600 HEVC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937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aixaDeTexto 9"/>
          <p:cNvSpPr txBox="1"/>
          <p:nvPr/>
        </p:nvSpPr>
        <p:spPr>
          <a:xfrm>
            <a:off x="448390" y="1043315"/>
            <a:ext cx="6837284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Unidades de campo</a:t>
            </a:r>
          </a:p>
        </p:txBody>
      </p:sp>
      <p:sp>
        <p:nvSpPr>
          <p:cNvPr id="162" name="CaixaDeTexto 9"/>
          <p:cNvSpPr txBox="1"/>
          <p:nvPr/>
        </p:nvSpPr>
        <p:spPr>
          <a:xfrm>
            <a:off x="448390" y="3814434"/>
            <a:ext cx="3002139" cy="2000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4 modems 3G/4G/5G </a:t>
            </a:r>
          </a:p>
          <a:p>
            <a:pPr>
              <a:lnSpc>
                <a:spcPct val="150000"/>
              </a:lnSpc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Wi-fi + ethernet</a:t>
            </a:r>
          </a:p>
          <a:p>
            <a:pPr>
              <a:lnSpc>
                <a:spcPct val="150000"/>
              </a:lnSpc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Codec H.265 em hardware</a:t>
            </a:r>
          </a:p>
          <a:p>
            <a:pPr>
              <a:lnSpc>
                <a:spcPct val="150000"/>
              </a:lnSpc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Vídeo fullHD </a:t>
            </a:r>
          </a:p>
          <a:p>
            <a:pPr>
              <a:lnSpc>
                <a:spcPct val="150000"/>
              </a:lnSpc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Câmeras SDI e HDMI</a:t>
            </a:r>
          </a:p>
          <a:p>
            <a:pPr>
              <a:lnSpc>
                <a:spcPct val="150000"/>
              </a:lnSpc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3 horas de bateria</a:t>
            </a:r>
          </a:p>
        </p:txBody>
      </p:sp>
      <p:grpSp>
        <p:nvGrpSpPr>
          <p:cNvPr id="165" name="Picture 2"/>
          <p:cNvGrpSpPr/>
          <p:nvPr/>
        </p:nvGrpSpPr>
        <p:grpSpPr>
          <a:xfrm>
            <a:off x="9641706" y="3530629"/>
            <a:ext cx="1851794" cy="2151591"/>
            <a:chOff x="0" y="0"/>
            <a:chExt cx="1851793" cy="2151589"/>
          </a:xfrm>
        </p:grpSpPr>
        <p:sp>
          <p:nvSpPr>
            <p:cNvPr id="163" name="Rectangle"/>
            <p:cNvSpPr/>
            <p:nvPr/>
          </p:nvSpPr>
          <p:spPr>
            <a:xfrm>
              <a:off x="0" y="0"/>
              <a:ext cx="1851794" cy="215159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64" name="image14.png" descr="image14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659" t="2658" r="2659" b="2659"/>
            <a:stretch>
              <a:fillRect/>
            </a:stretch>
          </p:blipFill>
          <p:spPr>
            <a:xfrm>
              <a:off x="0" y="-1"/>
              <a:ext cx="1851794" cy="215159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68" name="Picture 4"/>
          <p:cNvGrpSpPr/>
          <p:nvPr/>
        </p:nvGrpSpPr>
        <p:grpSpPr>
          <a:xfrm>
            <a:off x="7110463" y="3530629"/>
            <a:ext cx="2440880" cy="2151591"/>
            <a:chOff x="0" y="0"/>
            <a:chExt cx="2440878" cy="2151589"/>
          </a:xfrm>
        </p:grpSpPr>
        <p:sp>
          <p:nvSpPr>
            <p:cNvPr id="166" name="Rectangle"/>
            <p:cNvSpPr/>
            <p:nvPr/>
          </p:nvSpPr>
          <p:spPr>
            <a:xfrm>
              <a:off x="0" y="0"/>
              <a:ext cx="2440879" cy="215159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67" name="image15.png" descr="image1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283" t="5283" r="5283" b="5283"/>
            <a:stretch>
              <a:fillRect/>
            </a:stretch>
          </p:blipFill>
          <p:spPr>
            <a:xfrm>
              <a:off x="0" y="0"/>
              <a:ext cx="2440879" cy="215159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69" name="CaixaDeTexto 9"/>
          <p:cNvSpPr txBox="1"/>
          <p:nvPr/>
        </p:nvSpPr>
        <p:spPr>
          <a:xfrm>
            <a:off x="7108109" y="5743040"/>
            <a:ext cx="2487878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Apresentação remota </a:t>
            </a:r>
            <a:r>
              <a:t>RBS TV</a:t>
            </a:r>
            <a:r>
              <a:t> </a:t>
            </a:r>
          </a:p>
        </p:txBody>
      </p:sp>
      <p:sp>
        <p:nvSpPr>
          <p:cNvPr id="170" name="CaixaDeTexto 9"/>
          <p:cNvSpPr txBox="1"/>
          <p:nvPr/>
        </p:nvSpPr>
        <p:spPr>
          <a:xfrm>
            <a:off x="9014964" y="5743040"/>
            <a:ext cx="2506416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Cobertura São Paulo</a:t>
            </a:r>
          </a:p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CNN Brasil</a:t>
            </a:r>
            <a:r>
              <a:t> </a:t>
            </a:r>
          </a:p>
        </p:txBody>
      </p:sp>
      <p:grpSp>
        <p:nvGrpSpPr>
          <p:cNvPr id="173" name="Imagem 1"/>
          <p:cNvGrpSpPr/>
          <p:nvPr/>
        </p:nvGrpSpPr>
        <p:grpSpPr>
          <a:xfrm>
            <a:off x="4579222" y="3530629"/>
            <a:ext cx="2440879" cy="2151591"/>
            <a:chOff x="0" y="0"/>
            <a:chExt cx="2440878" cy="2151589"/>
          </a:xfrm>
        </p:grpSpPr>
        <p:sp>
          <p:nvSpPr>
            <p:cNvPr id="171" name="Rectangle"/>
            <p:cNvSpPr/>
            <p:nvPr/>
          </p:nvSpPr>
          <p:spPr>
            <a:xfrm>
              <a:off x="0" y="0"/>
              <a:ext cx="2440879" cy="215159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72" name="image16.jpeg" descr="image16.jpe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4534" t="4534" r="4534" b="4534"/>
            <a:stretch>
              <a:fillRect/>
            </a:stretch>
          </p:blipFill>
          <p:spPr>
            <a:xfrm>
              <a:off x="0" y="0"/>
              <a:ext cx="2440879" cy="215159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74" name="Retângulo 3"/>
          <p:cNvSpPr txBox="1"/>
          <p:nvPr/>
        </p:nvSpPr>
        <p:spPr>
          <a:xfrm>
            <a:off x="4548637" y="5743040"/>
            <a:ext cx="188202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Carnaval RJ (2023)</a:t>
            </a:r>
          </a:p>
        </p:txBody>
      </p:sp>
      <p:sp>
        <p:nvSpPr>
          <p:cNvPr id="175" name="Retângulo 6"/>
          <p:cNvSpPr txBox="1"/>
          <p:nvPr/>
        </p:nvSpPr>
        <p:spPr>
          <a:xfrm>
            <a:off x="473147" y="2168581"/>
            <a:ext cx="600456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Unidade compacta de alta performance</a:t>
            </a:r>
          </a:p>
          <a:p>
            <a:pPr>
              <a:defRPr sz="1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Ideal para operações cotidianas, pesando apenas 900g</a:t>
            </a:r>
            <a:br/>
            <a:r>
              <a:t>e também desenvolvida com encoder H.265, </a:t>
            </a:r>
            <a:r>
              <a:t>proporciona alta performance de transmissão </a:t>
            </a:r>
            <a:r>
              <a:t>mesmo em situações</a:t>
            </a:r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 com pouca banda disponível</a:t>
            </a:r>
          </a:p>
        </p:txBody>
      </p:sp>
      <p:pic>
        <p:nvPicPr>
          <p:cNvPr id="176" name="Imagem 20" descr="Imagem 2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20100" y="440928"/>
            <a:ext cx="4473400" cy="2886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Untitled-1-03.png" descr="Untitled-1-0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37755" y="4969692"/>
            <a:ext cx="1452305" cy="17752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Untitled-1-03.png" descr="Untitled-1-0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16023" y="61935"/>
            <a:ext cx="1805797" cy="2207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57480" y="-1278131"/>
            <a:ext cx="2524063" cy="30854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icture 14" descr="Picture 1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m 38" descr="Imagem 38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53096" y="5004136"/>
            <a:ext cx="2524063" cy="3085419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4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5" name="LU300s 5G"/>
          <p:cNvSpPr txBox="1"/>
          <p:nvPr/>
        </p:nvSpPr>
        <p:spPr>
          <a:xfrm>
            <a:off x="407120" y="1286797"/>
            <a:ext cx="3262479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LU300s 5G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937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tângulo Arredondado 28"/>
          <p:cNvSpPr/>
          <p:nvPr/>
        </p:nvSpPr>
        <p:spPr>
          <a:xfrm>
            <a:off x="-1028376" y="5762507"/>
            <a:ext cx="5110134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8" name="Retângulo Arredondado 28"/>
          <p:cNvSpPr/>
          <p:nvPr/>
        </p:nvSpPr>
        <p:spPr>
          <a:xfrm>
            <a:off x="-1269676" y="5200339"/>
            <a:ext cx="5110134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9" name="CaixaDeTexto 9"/>
          <p:cNvSpPr txBox="1"/>
          <p:nvPr/>
        </p:nvSpPr>
        <p:spPr>
          <a:xfrm>
            <a:off x="432026" y="471426"/>
            <a:ext cx="6837284" cy="34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Unidades de campo</a:t>
            </a:r>
          </a:p>
        </p:txBody>
      </p:sp>
      <p:sp>
        <p:nvSpPr>
          <p:cNvPr id="190" name="CaixaDeTexto 9"/>
          <p:cNvSpPr txBox="1"/>
          <p:nvPr/>
        </p:nvSpPr>
        <p:spPr>
          <a:xfrm>
            <a:off x="432027" y="1514232"/>
            <a:ext cx="5193684" cy="883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Complemento poderoso para maior recepção de rede em áreas com largura</a:t>
            </a:r>
            <a:br/>
            <a:r>
              <a:t>de banda desafiadora</a:t>
            </a:r>
          </a:p>
        </p:txBody>
      </p:sp>
      <p:grpSp>
        <p:nvGrpSpPr>
          <p:cNvPr id="193" name="Imagem 4"/>
          <p:cNvGrpSpPr/>
          <p:nvPr/>
        </p:nvGrpSpPr>
        <p:grpSpPr>
          <a:xfrm>
            <a:off x="6420480" y="-1"/>
            <a:ext cx="5781942" cy="6858001"/>
            <a:chOff x="-1924314" y="0"/>
            <a:chExt cx="5781940" cy="6858000"/>
          </a:xfrm>
        </p:grpSpPr>
        <p:sp>
          <p:nvSpPr>
            <p:cNvPr id="191" name="Rectangle"/>
            <p:cNvSpPr/>
            <p:nvPr/>
          </p:nvSpPr>
          <p:spPr>
            <a:xfrm>
              <a:off x="0" y="0"/>
              <a:ext cx="3857627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92" name="image19.png" descr="image19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336" t="12409" r="3336" b="25324"/>
            <a:stretch>
              <a:fillRect/>
            </a:stretch>
          </p:blipFill>
          <p:spPr>
            <a:xfrm>
              <a:off x="-1924315" y="0"/>
              <a:ext cx="5781942" cy="685800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94" name="Retângulo 2"/>
          <p:cNvSpPr txBox="1"/>
          <p:nvPr/>
        </p:nvSpPr>
        <p:spPr>
          <a:xfrm>
            <a:off x="435164" y="2424146"/>
            <a:ext cx="6004561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Extensor de banda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+ 6 chips 3G/4G/5G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Antena phase array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Acesso cabo ou wi-fi/ erb a 15km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CompatÍvel LU600 e LU300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Tripé ou unidade móvel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Bateria v-mount</a:t>
            </a:r>
          </a:p>
        </p:txBody>
      </p:sp>
      <p:sp>
        <p:nvSpPr>
          <p:cNvPr id="195" name="Retângulo 7"/>
          <p:cNvSpPr txBox="1"/>
          <p:nvPr/>
        </p:nvSpPr>
        <p:spPr>
          <a:xfrm>
            <a:off x="448868" y="4726171"/>
            <a:ext cx="5156056" cy="171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Estabilidade em operações importantes</a:t>
            </a: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600"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Click e assista: Vídeo case Indy </a:t>
            </a:r>
          </a:p>
          <a:p>
            <a:pPr algn="r"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</p:txBody>
      </p:sp>
      <p:sp>
        <p:nvSpPr>
          <p:cNvPr id="196" name="Retângulo 5"/>
          <p:cNvSpPr txBox="1"/>
          <p:nvPr/>
        </p:nvSpPr>
        <p:spPr>
          <a:xfrm>
            <a:off x="4546322" y="5845921"/>
            <a:ext cx="166359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500 Milhas de Indianápolis (2023)</a:t>
            </a:r>
          </a:p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</p:txBody>
      </p:sp>
      <p:sp>
        <p:nvSpPr>
          <p:cNvPr id="197" name="Retângulo 23"/>
          <p:cNvSpPr txBox="1"/>
          <p:nvPr/>
        </p:nvSpPr>
        <p:spPr>
          <a:xfrm>
            <a:off x="461152" y="5884259"/>
            <a:ext cx="3519933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Vídeo LU800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Xtend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 - NABSHOW </a:t>
            </a:r>
          </a:p>
        </p:txBody>
      </p:sp>
      <p:pic>
        <p:nvPicPr>
          <p:cNvPr id="198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29880" y="1910137"/>
            <a:ext cx="2239462" cy="2737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501778" y="1386146"/>
            <a:ext cx="1711605" cy="20922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14" descr="Picture 1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m 29" descr="Imagem 29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03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04" name="LU 800 XTend"/>
          <p:cNvSpPr txBox="1"/>
          <p:nvPr/>
        </p:nvSpPr>
        <p:spPr>
          <a:xfrm>
            <a:off x="399855" y="707695"/>
            <a:ext cx="4144824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LU 800 XTend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A4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aixaDeTexto 9"/>
          <p:cNvSpPr txBox="1"/>
          <p:nvPr/>
        </p:nvSpPr>
        <p:spPr>
          <a:xfrm>
            <a:off x="408201" y="489201"/>
            <a:ext cx="6837284" cy="253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28388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Unidades de campo</a:t>
            </a:r>
          </a:p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Proporcione uma excelente experiência </a:t>
            </a:r>
            <a:br/>
            <a:r>
              <a:t>de vídeo ao vivo Ideal para streamers</a:t>
            </a:r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3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LiveU Solo PRO oferece uma solução avançada de transmissão ao vivo sem fio, </a:t>
            </a:r>
            <a:r>
              <a:t>diretamente de sua câmera/switcher para redes sociais e/ou qualquer destino da web.  Este codificador permite que você forneça </a:t>
            </a:r>
            <a:r>
              <a:t>qualidade e confiabilidade com resolução de até 4K e suporte total a 5G</a:t>
            </a:r>
          </a:p>
        </p:txBody>
      </p:sp>
      <p:sp>
        <p:nvSpPr>
          <p:cNvPr id="207" name="CaixaDeTexto 9"/>
          <p:cNvSpPr txBox="1"/>
          <p:nvPr/>
        </p:nvSpPr>
        <p:spPr>
          <a:xfrm>
            <a:off x="415809" y="3293496"/>
            <a:ext cx="6377265" cy="210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</a:t>
            </a:r>
            <a:r>
              <a:t>4 modems externos (5G e 4G)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 </a:t>
            </a:r>
            <a:r>
              <a:t>• </a:t>
            </a:r>
            <a:r>
              <a:t>WiFi e LAN sobre o protocolo de ligação LRT™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Stream com 1 clique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Vídeo full HD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Câmeras SDI e HDMI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</a:t>
            </a:r>
            <a:r>
              <a:t>Bateria externa USB-C fácil de usar e opções de transporte flexíveis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Lives IRL</a:t>
            </a:r>
          </a:p>
        </p:txBody>
      </p:sp>
      <p:grpSp>
        <p:nvGrpSpPr>
          <p:cNvPr id="210" name="Picture 4"/>
          <p:cNvGrpSpPr/>
          <p:nvPr/>
        </p:nvGrpSpPr>
        <p:grpSpPr>
          <a:xfrm>
            <a:off x="9115435" y="2536026"/>
            <a:ext cx="2427433" cy="3189163"/>
            <a:chOff x="0" y="0"/>
            <a:chExt cx="2427432" cy="3189162"/>
          </a:xfrm>
        </p:grpSpPr>
        <p:sp>
          <p:nvSpPr>
            <p:cNvPr id="208" name="Rectangle"/>
            <p:cNvSpPr/>
            <p:nvPr/>
          </p:nvSpPr>
          <p:spPr>
            <a:xfrm>
              <a:off x="0" y="0"/>
              <a:ext cx="2378065" cy="3124304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09" name="image20.png" descr="image2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646" t="6646" r="9316" b="6646"/>
            <a:stretch>
              <a:fillRect/>
            </a:stretch>
          </p:blipFill>
          <p:spPr>
            <a:xfrm>
              <a:off x="0" y="-1"/>
              <a:ext cx="2427433" cy="318916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13" name="Picture 7"/>
          <p:cNvGrpSpPr/>
          <p:nvPr/>
        </p:nvGrpSpPr>
        <p:grpSpPr>
          <a:xfrm>
            <a:off x="9121120" y="-280674"/>
            <a:ext cx="3536576" cy="2699257"/>
            <a:chOff x="0" y="0"/>
            <a:chExt cx="3536575" cy="2699255"/>
          </a:xfrm>
        </p:grpSpPr>
        <p:sp>
          <p:nvSpPr>
            <p:cNvPr id="211" name="Rectangle"/>
            <p:cNvSpPr/>
            <p:nvPr/>
          </p:nvSpPr>
          <p:spPr>
            <a:xfrm>
              <a:off x="0" y="0"/>
              <a:ext cx="3536576" cy="269925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12" name="image21.png" descr="image2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238" t="4238" r="4238" b="4238"/>
            <a:stretch>
              <a:fillRect/>
            </a:stretch>
          </p:blipFill>
          <p:spPr>
            <a:xfrm>
              <a:off x="0" y="0"/>
              <a:ext cx="3536576" cy="269925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214" name="CaixaDeTexto 9"/>
          <p:cNvSpPr txBox="1"/>
          <p:nvPr/>
        </p:nvSpPr>
        <p:spPr>
          <a:xfrm>
            <a:off x="415810" y="5543298"/>
            <a:ext cx="5522903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O encoder do YouTuber: </a:t>
            </a:r>
            <a:r>
              <a:t>A qualidade</a:t>
            </a:r>
            <a:br/>
            <a:r>
              <a:t>do LU Solo faz  sucesso entre os</a:t>
            </a:r>
            <a:br/>
            <a:r>
              <a:t>produtores de conteúdo independente</a:t>
            </a:r>
          </a:p>
        </p:txBody>
      </p:sp>
      <p:sp>
        <p:nvSpPr>
          <p:cNvPr id="215" name="CaixaDeTexto 9"/>
          <p:cNvSpPr txBox="1"/>
          <p:nvPr/>
        </p:nvSpPr>
        <p:spPr>
          <a:xfrm>
            <a:off x="7264359" y="2013205"/>
            <a:ext cx="1725236" cy="39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Música ao vivo </a:t>
            </a:r>
            <a:r>
              <a:t>Alemanha</a:t>
            </a:r>
            <a:r>
              <a:t> </a:t>
            </a:r>
          </a:p>
        </p:txBody>
      </p:sp>
      <p:sp>
        <p:nvSpPr>
          <p:cNvPr id="216" name="CaixaDeTexto 9"/>
          <p:cNvSpPr txBox="1"/>
          <p:nvPr/>
        </p:nvSpPr>
        <p:spPr>
          <a:xfrm>
            <a:off x="9081034" y="5821472"/>
            <a:ext cx="3445137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Missa ao vivo </a:t>
            </a:r>
            <a:r>
              <a:t>Portugal</a:t>
            </a:r>
          </a:p>
        </p:txBody>
      </p:sp>
      <p:grpSp>
        <p:nvGrpSpPr>
          <p:cNvPr id="219" name="Agrupar 11"/>
          <p:cNvGrpSpPr/>
          <p:nvPr/>
        </p:nvGrpSpPr>
        <p:grpSpPr>
          <a:xfrm>
            <a:off x="6188142" y="3022767"/>
            <a:ext cx="3319032" cy="3011898"/>
            <a:chOff x="0" y="0"/>
            <a:chExt cx="3319031" cy="3011896"/>
          </a:xfrm>
        </p:grpSpPr>
        <p:sp>
          <p:nvSpPr>
            <p:cNvPr id="217" name="Oval 10"/>
            <p:cNvSpPr/>
            <p:nvPr/>
          </p:nvSpPr>
          <p:spPr>
            <a:xfrm>
              <a:off x="0" y="372077"/>
              <a:ext cx="676833" cy="67683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218" name="Imagem 1" descr="Imagem 1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4359" y="0"/>
              <a:ext cx="3284673" cy="30118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0" name="Untitled-1-02.png" descr="Untitled-1-0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72325" y="-1206182"/>
            <a:ext cx="2554435" cy="3122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43062" y="122056"/>
            <a:ext cx="1479421" cy="18084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903232" y="5250605"/>
            <a:ext cx="1676651" cy="20495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icture 14" descr="Picture 1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m 30" descr="Imagem 30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26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27" name="LU Solo Pro"/>
          <p:cNvSpPr txBox="1"/>
          <p:nvPr/>
        </p:nvSpPr>
        <p:spPr>
          <a:xfrm>
            <a:off x="366352" y="675640"/>
            <a:ext cx="3602229" cy="1010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LU Solo Pro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937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aixaDeTexto 9"/>
          <p:cNvSpPr txBox="1"/>
          <p:nvPr/>
        </p:nvSpPr>
        <p:spPr>
          <a:xfrm>
            <a:off x="430513" y="1098029"/>
            <a:ext cx="6837284" cy="34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Unidades de campo</a:t>
            </a:r>
          </a:p>
        </p:txBody>
      </p:sp>
      <p:sp>
        <p:nvSpPr>
          <p:cNvPr id="230" name="CaixaDeTexto 9"/>
          <p:cNvSpPr txBox="1"/>
          <p:nvPr/>
        </p:nvSpPr>
        <p:spPr>
          <a:xfrm>
            <a:off x="461788" y="2198720"/>
            <a:ext cx="5965110" cy="2198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Transmissão por Smartphone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APP android ou IOS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H.265 em nuvem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Conexão server LiveU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WI-FI+ 3G/4G/5G 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Estabilidade</a:t>
            </a:r>
          </a:p>
          <a:p>
            <a:pPr>
              <a:lnSpc>
                <a:spcPct val="150000"/>
              </a:lnSpc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</a:t>
            </a:r>
            <a:r>
              <a:t> Contratação através de plano mensal com licenças ilimitadas</a:t>
            </a:r>
          </a:p>
        </p:txBody>
      </p:sp>
      <p:sp>
        <p:nvSpPr>
          <p:cNvPr id="231" name="CaixaDeTexto 9"/>
          <p:cNvSpPr txBox="1"/>
          <p:nvPr/>
        </p:nvSpPr>
        <p:spPr>
          <a:xfrm>
            <a:off x="9437411" y="632921"/>
            <a:ext cx="2272725" cy="39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NBA Finnals</a:t>
            </a:r>
          </a:p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TNT Turner</a:t>
            </a:r>
            <a:r>
              <a:t> - </a:t>
            </a:r>
            <a:r>
              <a:t>EUA</a:t>
            </a:r>
          </a:p>
        </p:txBody>
      </p:sp>
      <p:sp>
        <p:nvSpPr>
          <p:cNvPr id="232" name="CaixaDeTexto 9"/>
          <p:cNvSpPr txBox="1"/>
          <p:nvPr/>
        </p:nvSpPr>
        <p:spPr>
          <a:xfrm>
            <a:off x="9403654" y="5616783"/>
            <a:ext cx="2272726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Miriam leitão Comenta</a:t>
            </a:r>
          </a:p>
          <a:p>
            <a:pPr algn="r"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Globonews/Gsat</a:t>
            </a:r>
            <a:r>
              <a:t> </a:t>
            </a:r>
          </a:p>
        </p:txBody>
      </p:sp>
      <p:grpSp>
        <p:nvGrpSpPr>
          <p:cNvPr id="235" name="Picture 3"/>
          <p:cNvGrpSpPr/>
          <p:nvPr/>
        </p:nvGrpSpPr>
        <p:grpSpPr>
          <a:xfrm>
            <a:off x="8534544" y="3189514"/>
            <a:ext cx="3115584" cy="2367083"/>
            <a:chOff x="0" y="0"/>
            <a:chExt cx="3115582" cy="2367082"/>
          </a:xfrm>
        </p:grpSpPr>
        <p:sp>
          <p:nvSpPr>
            <p:cNvPr id="233" name="Rectangle"/>
            <p:cNvSpPr/>
            <p:nvPr/>
          </p:nvSpPr>
          <p:spPr>
            <a:xfrm>
              <a:off x="0" y="0"/>
              <a:ext cx="2928523" cy="2367083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34" name="image23.png" descr="image23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8181" t="8181" r="2838" b="8181"/>
            <a:stretch>
              <a:fillRect/>
            </a:stretch>
          </p:blipFill>
          <p:spPr>
            <a:xfrm>
              <a:off x="0" y="0"/>
              <a:ext cx="3115583" cy="236708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38" name="Picture 8"/>
          <p:cNvGrpSpPr/>
          <p:nvPr/>
        </p:nvGrpSpPr>
        <p:grpSpPr>
          <a:xfrm>
            <a:off x="9722894" y="1184716"/>
            <a:ext cx="1925368" cy="1917380"/>
            <a:chOff x="0" y="0"/>
            <a:chExt cx="1925366" cy="1917379"/>
          </a:xfrm>
        </p:grpSpPr>
        <p:sp>
          <p:nvSpPr>
            <p:cNvPr id="236" name="Rectangle"/>
            <p:cNvSpPr/>
            <p:nvPr/>
          </p:nvSpPr>
          <p:spPr>
            <a:xfrm>
              <a:off x="0" y="0"/>
              <a:ext cx="1925367" cy="191738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37" name="image24.png" descr="image24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381" t="5381" r="5381" b="5381"/>
            <a:stretch>
              <a:fillRect/>
            </a:stretch>
          </p:blipFill>
          <p:spPr>
            <a:xfrm>
              <a:off x="0" y="0"/>
              <a:ext cx="1925367" cy="191738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41" name="Imagem 1"/>
          <p:cNvGrpSpPr/>
          <p:nvPr/>
        </p:nvGrpSpPr>
        <p:grpSpPr>
          <a:xfrm>
            <a:off x="4136113" y="-27687"/>
            <a:ext cx="5473952" cy="3133864"/>
            <a:chOff x="0" y="0"/>
            <a:chExt cx="5473951" cy="3133862"/>
          </a:xfrm>
        </p:grpSpPr>
        <p:sp>
          <p:nvSpPr>
            <p:cNvPr id="239" name="Rectangle"/>
            <p:cNvSpPr/>
            <p:nvPr/>
          </p:nvSpPr>
          <p:spPr>
            <a:xfrm>
              <a:off x="0" y="0"/>
              <a:ext cx="5473952" cy="3133863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40" name="image25.jpeg" descr="image25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5473952" cy="313386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44" name="Imagem 2"/>
          <p:cNvGrpSpPr/>
          <p:nvPr/>
        </p:nvGrpSpPr>
        <p:grpSpPr>
          <a:xfrm>
            <a:off x="6323798" y="3188702"/>
            <a:ext cx="2118339" cy="2351204"/>
            <a:chOff x="0" y="0"/>
            <a:chExt cx="2118337" cy="2351202"/>
          </a:xfrm>
        </p:grpSpPr>
        <p:sp>
          <p:nvSpPr>
            <p:cNvPr id="242" name="Rectangle"/>
            <p:cNvSpPr/>
            <p:nvPr/>
          </p:nvSpPr>
          <p:spPr>
            <a:xfrm>
              <a:off x="0" y="0"/>
              <a:ext cx="2118338" cy="2351203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43" name="image26.jpeg" descr="image26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118338" cy="235120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245" name="CaixaDeTexto 9"/>
          <p:cNvSpPr txBox="1"/>
          <p:nvPr/>
        </p:nvSpPr>
        <p:spPr>
          <a:xfrm>
            <a:off x="6290781" y="5627323"/>
            <a:ext cx="227272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Globo Minas (2023)</a:t>
            </a:r>
          </a:p>
        </p:txBody>
      </p:sp>
      <p:sp>
        <p:nvSpPr>
          <p:cNvPr id="246" name="Retângulo Arredondado 28"/>
          <p:cNvSpPr/>
          <p:nvPr/>
        </p:nvSpPr>
        <p:spPr>
          <a:xfrm>
            <a:off x="-2432046" y="5467758"/>
            <a:ext cx="5110134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7" name="CaixaDeTexto 9"/>
          <p:cNvSpPr txBox="1"/>
          <p:nvPr/>
        </p:nvSpPr>
        <p:spPr>
          <a:xfrm>
            <a:off x="407628" y="4659264"/>
            <a:ext cx="4812836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DA4B2B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Guest Interview: um clique do ar</a:t>
            </a: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Autenticação por link, modo selfie, </a:t>
            </a:r>
            <a:br/>
            <a:r>
              <a:t>ideal para entrevistados remotos </a:t>
            </a:r>
          </a:p>
          <a:p>
            <a:pPr>
              <a:defRPr sz="1400">
                <a:solidFill>
                  <a:srgbClr val="96CA49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 invalidUrl="" action="" tgtFrame="" tooltip="" history="1" highlightClick="0" endSnd="0"/>
              </a:rPr>
              <a:t>Click e saiba mais</a:t>
            </a: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br/>
          </a:p>
        </p:txBody>
      </p:sp>
      <p:pic>
        <p:nvPicPr>
          <p:cNvPr id="248" name="Untitled-1-03.png" descr="Untitled-1-0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566973" y="4672077"/>
            <a:ext cx="1495457" cy="1828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Untitled-1-01.png" descr="Untitled-1-01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714515" y="4762779"/>
            <a:ext cx="2301711" cy="28136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Untitled-1-01.png" descr="Untitled-1-01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283572" y="-342968"/>
            <a:ext cx="1479421" cy="1808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Picture 14" descr="Picture 14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m 37" descr="Imagem 37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4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5" name="LU Smart"/>
          <p:cNvSpPr txBox="1"/>
          <p:nvPr/>
        </p:nvSpPr>
        <p:spPr>
          <a:xfrm>
            <a:off x="425365" y="1321103"/>
            <a:ext cx="2713737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LU Smart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A4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tângulo Arredondado 28"/>
          <p:cNvSpPr/>
          <p:nvPr/>
        </p:nvSpPr>
        <p:spPr>
          <a:xfrm>
            <a:off x="8024510" y="5004937"/>
            <a:ext cx="5110135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8" name="CaixaDeTexto 9"/>
          <p:cNvSpPr txBox="1"/>
          <p:nvPr/>
        </p:nvSpPr>
        <p:spPr>
          <a:xfrm>
            <a:off x="456353" y="1095605"/>
            <a:ext cx="6791961" cy="1010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400">
                <a:solidFill>
                  <a:srgbClr val="29378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Coberturas especiais</a:t>
            </a:r>
          </a:p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Clique e confira algumas de nossas tecnologias em uso</a:t>
            </a:r>
          </a:p>
        </p:txBody>
      </p:sp>
      <p:pic>
        <p:nvPicPr>
          <p:cNvPr id="259" name="Picture 2" descr="Picture 2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8022" y="2473443"/>
            <a:ext cx="2582778" cy="1694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Picture 6" descr="Picture 6">
            <a:hlinkClick r:id="rId4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10036" y="2465825"/>
            <a:ext cx="2503764" cy="17026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icture 9" descr="Picture 9">
            <a:hlinkClick r:id="rId6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084711" y="2458842"/>
            <a:ext cx="3078973" cy="1709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Picture 16" descr="Picture 16">
            <a:hlinkClick r:id="rId8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24877" y="2458842"/>
            <a:ext cx="2313483" cy="1709597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CaixaDeTexto 9"/>
          <p:cNvSpPr txBox="1"/>
          <p:nvPr/>
        </p:nvSpPr>
        <p:spPr>
          <a:xfrm>
            <a:off x="3073140" y="4311775"/>
            <a:ext cx="4989899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Jornalismo móvel - </a:t>
            </a:r>
            <a:r>
              <a:t>LU Smart </a:t>
            </a:r>
          </a:p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Porto Alegre –RS </a:t>
            </a:r>
          </a:p>
        </p:txBody>
      </p:sp>
      <p:sp>
        <p:nvSpPr>
          <p:cNvPr id="264" name="CaixaDeTexto 9"/>
          <p:cNvSpPr txBox="1"/>
          <p:nvPr/>
        </p:nvSpPr>
        <p:spPr>
          <a:xfrm>
            <a:off x="744221" y="4311775"/>
            <a:ext cx="2074795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Ciclismo: CIMTB Araxá – MG</a:t>
            </a:r>
          </a:p>
        </p:txBody>
      </p:sp>
      <p:sp>
        <p:nvSpPr>
          <p:cNvPr id="265" name="CaixaDeTexto 9"/>
          <p:cNvSpPr txBox="1"/>
          <p:nvPr/>
        </p:nvSpPr>
        <p:spPr>
          <a:xfrm>
            <a:off x="8859520" y="4276773"/>
            <a:ext cx="4989898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Futebol: Copa SP  Juniores  </a:t>
            </a:r>
          </a:p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LU SOLO </a:t>
            </a:r>
            <a:r>
              <a:t>- São Paulo – SP </a:t>
            </a:r>
          </a:p>
        </p:txBody>
      </p:sp>
      <p:sp>
        <p:nvSpPr>
          <p:cNvPr id="266" name="CaixaDeTexto 9"/>
          <p:cNvSpPr txBox="1"/>
          <p:nvPr/>
        </p:nvSpPr>
        <p:spPr>
          <a:xfrm>
            <a:off x="6266448" y="4283409"/>
            <a:ext cx="3666508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Ciclismo: Brasil Ride</a:t>
            </a:r>
          </a:p>
          <a:p>
            <a:pPr>
              <a:defRPr sz="11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Porto Seguro – BA</a:t>
            </a:r>
          </a:p>
        </p:txBody>
      </p:sp>
      <p:sp>
        <p:nvSpPr>
          <p:cNvPr id="267" name="Retângulo 1"/>
          <p:cNvSpPr txBox="1"/>
          <p:nvPr/>
        </p:nvSpPr>
        <p:spPr>
          <a:xfrm>
            <a:off x="8263778" y="5092879"/>
            <a:ext cx="3291283" cy="325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Gotham Book"/>
                <a:ea typeface="Gotham Book"/>
                <a:cs typeface="Gotham Book"/>
                <a:sym typeface="Gotham Book"/>
                <a:hlinkClick r:id="rId10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0" invalidUrl="" action="" tgtFrame="" tooltip="" history="1" highlightClick="0" endSnd="0"/>
              </a:rPr>
              <a:t>CASES 2023: click e confira!</a:t>
            </a:r>
          </a:p>
        </p:txBody>
      </p:sp>
      <p:pic>
        <p:nvPicPr>
          <p:cNvPr id="268" name="Untitled-1-01.png" descr="Untitled-1-01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5458779" y="5511424"/>
            <a:ext cx="1479421" cy="1808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m 30" descr="Imagem 30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608005" y="642586"/>
            <a:ext cx="1165325" cy="15209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Untitled-1-02.png" descr="Untitled-1-02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6934544" y="-732477"/>
            <a:ext cx="2554435" cy="3122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Untitled-1-01.png" descr="Untitled-1-01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764019" y="-677904"/>
            <a:ext cx="1479421" cy="18084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Untitled-1-02.png" descr="Untitled-1-02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901172" y="4885999"/>
            <a:ext cx="2274990" cy="2780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Untitled-1-01.png" descr="Untitled-1-01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459245" y="5130905"/>
            <a:ext cx="1479421" cy="1808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Picture 14" descr="Picture 14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Imagem 46" descr="Imagem 46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7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937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aixaDeTexto 9"/>
          <p:cNvSpPr txBox="1"/>
          <p:nvPr/>
        </p:nvSpPr>
        <p:spPr>
          <a:xfrm>
            <a:off x="439420" y="731813"/>
            <a:ext cx="3902732" cy="103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LU Matrix</a:t>
            </a:r>
          </a:p>
          <a:p>
            <a:pPr>
              <a:defRPr sz="2000">
                <a:solidFill>
                  <a:srgbClr val="EA542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Distribuição Multiponto via IP</a:t>
            </a:r>
          </a:p>
        </p:txBody>
      </p:sp>
      <p:sp>
        <p:nvSpPr>
          <p:cNvPr id="280" name="CaixaDeTexto 9"/>
          <p:cNvSpPr txBox="1"/>
          <p:nvPr/>
        </p:nvSpPr>
        <p:spPr>
          <a:xfrm>
            <a:off x="439421" y="1978376"/>
            <a:ext cx="3256287" cy="415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Plataforma de distribuição e intercâmbio de </a:t>
            </a:r>
            <a:r>
              <a:t>vídeo multicast</a:t>
            </a:r>
            <a:br/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Dashboard desenvolvido para o </a:t>
            </a:r>
            <a:r>
              <a:t>profissional de conteúdo</a:t>
            </a:r>
            <a:br/>
          </a:p>
          <a:p>
            <a:pPr marL="160421" indent="-160421">
              <a:buSzPct val="100000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Acesso ao conteúdo com </a:t>
            </a:r>
            <a:r>
              <a:t>apenas um clique. </a:t>
            </a:r>
            <a:r>
              <a:t>Sem hardware adicional</a:t>
            </a:r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Busca ágil</a:t>
            </a:r>
            <a:r>
              <a:t> por feeds                 </a:t>
            </a:r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ao vivo de afiliadas</a:t>
            </a:r>
            <a:br/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Selecionar e receber um</a:t>
            </a:r>
            <a:r>
              <a:t> feed</a:t>
            </a:r>
            <a:br/>
          </a:p>
          <a:p>
            <a:pPr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• Distribuição de feeds </a:t>
            </a:r>
            <a:r>
              <a:t>para toda a rede</a:t>
            </a:r>
            <a:r>
              <a:t> afiliada</a:t>
            </a:r>
          </a:p>
        </p:txBody>
      </p:sp>
      <p:pic>
        <p:nvPicPr>
          <p:cNvPr id="28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81893" y="4132198"/>
            <a:ext cx="7137313" cy="1889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91288" y="2062792"/>
            <a:ext cx="5318608" cy="1825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Untitled-1-03.png" descr="Untitled-1-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46236" y="1563224"/>
            <a:ext cx="1346859" cy="164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52752" y="122298"/>
            <a:ext cx="2215389" cy="270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Untitled-1-03.png" descr="Untitled-1-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43897" y="-153112"/>
            <a:ext cx="1169923" cy="1430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Picture 14" descr="Picture 1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185400" y="6252622"/>
            <a:ext cx="709234" cy="24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Imagem 31" descr="Imagem 3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023327" y="6211215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89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290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43897" y="-792102"/>
            <a:ext cx="2215389" cy="270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970"/>
            <a:ext cx="12192001" cy="6857145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9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34399" y="1012075"/>
            <a:ext cx="3323202" cy="2212495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96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297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864860"/>
            <a:ext cx="2337975" cy="812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57187" y="3567302"/>
            <a:ext cx="2434813" cy="29763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006782" y="2588834"/>
            <a:ext cx="2689590" cy="3287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95627" y="-1136500"/>
            <a:ext cx="2689590" cy="3287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A4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CaixaDeTexto 9"/>
          <p:cNvSpPr txBox="1"/>
          <p:nvPr/>
        </p:nvSpPr>
        <p:spPr>
          <a:xfrm>
            <a:off x="434384" y="623722"/>
            <a:ext cx="5391113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400">
                <a:solidFill>
                  <a:srgbClr val="29378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2Live Chosmos</a:t>
            </a: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Unidade portátil de produção all-in-one</a:t>
            </a:r>
          </a:p>
        </p:txBody>
      </p:sp>
      <p:sp>
        <p:nvSpPr>
          <p:cNvPr id="303" name="CaixaDeTexto 9"/>
          <p:cNvSpPr txBox="1"/>
          <p:nvPr/>
        </p:nvSpPr>
        <p:spPr>
          <a:xfrm>
            <a:off x="434384" y="1841784"/>
            <a:ext cx="5763282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Versátil</a:t>
            </a:r>
            <a:r>
              <a:t>: compacta em formato maleta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Agnóstica</a:t>
            </a:r>
            <a:r>
              <a:t>: compatível com qualquer software </a:t>
            </a:r>
            <a:br/>
            <a:r>
              <a:t>de produção (Vmix, OBS, Wirecast, etc)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Multicâmera</a:t>
            </a:r>
            <a:r>
              <a:t>: até 8 entradas de vídeo SDI ou HDMI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Independente</a:t>
            </a:r>
            <a:r>
              <a:t>: saídas de vídeo SDI/HDMI para mochilink LiveU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Resiliente</a:t>
            </a:r>
            <a:r>
              <a:t>: capacidade de processamento de vídeo</a:t>
            </a:r>
            <a:br/>
            <a:r>
              <a:t>para streaming de longa duração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Adaptável</a:t>
            </a:r>
            <a:r>
              <a:t>: produções com cenário virtual,</a:t>
            </a:r>
            <a:br/>
            <a:r>
              <a:t>operação de replay, grafismo e de áudio</a:t>
            </a:r>
            <a:br/>
            <a:r>
              <a:t>desmembrada em mais de um device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Flexível</a:t>
            </a:r>
            <a:r>
              <a:t>: Aceita todos os formatos de vídeos,</a:t>
            </a:r>
            <a:br/>
            <a:r>
              <a:t>com protocolos SRT e NDI </a:t>
            </a:r>
          </a:p>
        </p:txBody>
      </p:sp>
      <p:grpSp>
        <p:nvGrpSpPr>
          <p:cNvPr id="307" name="Agrupar 19"/>
          <p:cNvGrpSpPr/>
          <p:nvPr/>
        </p:nvGrpSpPr>
        <p:grpSpPr>
          <a:xfrm>
            <a:off x="6223924" y="634712"/>
            <a:ext cx="5306421" cy="5492625"/>
            <a:chOff x="8247" y="0"/>
            <a:chExt cx="5306419" cy="5492624"/>
          </a:xfrm>
        </p:grpSpPr>
        <p:pic>
          <p:nvPicPr>
            <p:cNvPr id="304" name="Imagem 3" descr="Imagem 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247" y="-1"/>
              <a:ext cx="2656442" cy="27105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Imagem 4" descr="Imagem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611" y="2843540"/>
              <a:ext cx="2632025" cy="26490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6" name="Imagem 6" descr="Imagem 6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>
              <a:off x="2750471" y="1300368"/>
              <a:ext cx="2564196" cy="25831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08" name="Untitled-1-02.png" descr="Untitled-1-0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66556" y="3772217"/>
            <a:ext cx="1160201" cy="14182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Untitled-1-02.png" descr="Untitled-1-0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79926" y="-666759"/>
            <a:ext cx="2212001" cy="2703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820736" y="228768"/>
            <a:ext cx="1479421" cy="1808447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Retângulo Arredondado 28"/>
          <p:cNvSpPr/>
          <p:nvPr/>
        </p:nvSpPr>
        <p:spPr>
          <a:xfrm>
            <a:off x="-554461" y="5567667"/>
            <a:ext cx="6314540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2" name="Retângulo 7"/>
          <p:cNvSpPr txBox="1"/>
          <p:nvPr/>
        </p:nvSpPr>
        <p:spPr>
          <a:xfrm>
            <a:off x="466144" y="4820806"/>
            <a:ext cx="6004561" cy="115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APLICAÇÃO</a:t>
            </a:r>
            <a:r>
              <a:t>: produtoras de vídeo, TVs,</a:t>
            </a:r>
            <a:br/>
            <a:r>
              <a:t>agências de eventos, corporativo</a:t>
            </a: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 sz="1600"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 invalidUrl="" action="" tgtFrame="" tooltip="" history="1" highlightClick="0" endSnd="0"/>
              </a:rPr>
              <a:t>Click e assista: Vídeo case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 invalidUrl="" action="" tgtFrame="" tooltip="" history="1" highlightClick="0" endSnd="0"/>
              </a:rPr>
              <a:t>Chosmos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 invalidUrl="" action="" tgtFrame="" tooltip="" history="1" highlightClick="0" endSnd="0"/>
              </a:rPr>
              <a:t> em produção </a:t>
            </a:r>
          </a:p>
        </p:txBody>
      </p:sp>
      <p:pic>
        <p:nvPicPr>
          <p:cNvPr id="313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26992" y="4022520"/>
            <a:ext cx="1479421" cy="1808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m 40" descr="Imagem 40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1023327" y="6149047"/>
            <a:ext cx="1074239" cy="373363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16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317" name="Picture 5" descr="Picture 5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59792" y="6071558"/>
            <a:ext cx="793577" cy="5283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427"/>
            <a:ext cx="12192002" cy="6857146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21" name="Imagem 1" descr="Imagem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26780" y="2276901"/>
            <a:ext cx="6538440" cy="682512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CaixaDeTexto 9"/>
          <p:cNvSpPr txBox="1"/>
          <p:nvPr/>
        </p:nvSpPr>
        <p:spPr>
          <a:xfrm>
            <a:off x="3400442" y="4946109"/>
            <a:ext cx="5391115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323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25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326" name="Untitled-1-02.png" descr="Untitled-1-0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76424" y="2350191"/>
            <a:ext cx="2554435" cy="3122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94314" y="2086695"/>
            <a:ext cx="1479421" cy="1808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92314" y="-504105"/>
            <a:ext cx="1479421" cy="18084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Untitled-1-03.png" descr="Untitled-1-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2150" y="3064403"/>
            <a:ext cx="1627546" cy="1989513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Retângulo Arredondado 28"/>
          <p:cNvSpPr/>
          <p:nvPr/>
        </p:nvSpPr>
        <p:spPr>
          <a:xfrm>
            <a:off x="-2084514" y="5330106"/>
            <a:ext cx="5110135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2" name="CaixaDeTexto 9"/>
          <p:cNvSpPr txBox="1"/>
          <p:nvPr/>
        </p:nvSpPr>
        <p:spPr>
          <a:xfrm>
            <a:off x="430636" y="1939374"/>
            <a:ext cx="5586424" cy="380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Plataforma em nuvem </a:t>
            </a:r>
            <a:r>
              <a:t>para ingest de </a:t>
            </a:r>
            <a:br/>
            <a:r>
              <a:t>arquivos de vídeo, fotos, e documentos</a:t>
            </a: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Acesso imediato </a:t>
            </a:r>
            <a:r>
              <a:t>ao conteúdo por meio de buscador </a:t>
            </a:r>
            <a:br/>
            <a:r>
              <a:t>dinâmico  Cross search – com conteúdo relevante</a:t>
            </a: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Inteligência artificial multimodal </a:t>
            </a:r>
            <a:r>
              <a:t>de desenvolvimento próprio </a:t>
            </a:r>
            <a:br/>
            <a:r>
              <a:t>com identificação de pessoas, objetos e speech-to-text</a:t>
            </a:r>
            <a:br/>
            <a:r>
              <a:t> (alta assertividade em Língua Portuguesa)</a:t>
            </a: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Segurança</a:t>
            </a:r>
            <a:r>
              <a:t> com arquitetura de nuvem </a:t>
            </a:r>
            <a:br/>
            <a:r>
              <a:t>robusta e diferenciação de acessos</a:t>
            </a: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Machine learning: </a:t>
            </a:r>
            <a:r>
              <a:t>ensine o sistema com </a:t>
            </a:r>
            <a:br/>
            <a:r>
              <a:t>personalidades e localidades da sua região</a:t>
            </a: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Selecione e edite </a:t>
            </a:r>
            <a:r>
              <a:t>trechos para uso imediato ou posterior</a:t>
            </a:r>
          </a:p>
          <a:p>
            <a:pPr marL="285750" indent="-285750">
              <a:buSzPct val="100000"/>
              <a:buFont typeface="Arial"/>
              <a:buChar char="•"/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>
                <a:latin typeface="Gotham Book"/>
                <a:ea typeface="Gotham Book"/>
                <a:cs typeface="Gotham Book"/>
                <a:sym typeface="Gotham Book"/>
              </a:defRPr>
            </a:pPr>
          </a:p>
          <a:p>
            <a: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Click e conheça mais</a:t>
            </a:r>
          </a:p>
        </p:txBody>
      </p:sp>
      <p:sp>
        <p:nvSpPr>
          <p:cNvPr id="333" name="CaixaDeTexto 9"/>
          <p:cNvSpPr txBox="1"/>
          <p:nvPr/>
        </p:nvSpPr>
        <p:spPr>
          <a:xfrm>
            <a:off x="437503" y="348502"/>
            <a:ext cx="7317361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4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MomentsLab</a:t>
            </a:r>
            <a:endParaRPr>
              <a:solidFill>
                <a:srgbClr val="DA4B2B"/>
              </a:solidFill>
            </a:endParaRP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Inteligência artificial para notícias </a:t>
            </a: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Indexação de acervo com AI multimodal</a:t>
            </a:r>
          </a:p>
        </p:txBody>
      </p:sp>
      <p:pic>
        <p:nvPicPr>
          <p:cNvPr id="334" name="Google Shape;245;p34" descr="Google Shape;245;p3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50488" y="633471"/>
            <a:ext cx="3141863" cy="241407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31900" dist="66675" dir="8460000">
              <a:srgbClr val="6D5AF0">
                <a:alpha val="9000"/>
              </a:srgbClr>
            </a:outerShdw>
          </a:effectLst>
        </p:spPr>
      </p:pic>
      <p:pic>
        <p:nvPicPr>
          <p:cNvPr id="335" name="Google Shape;246;p34" descr="Google Shape;246;p3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68154" y="3188429"/>
            <a:ext cx="3673844" cy="226227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31900" dist="66675" dir="8460000">
              <a:srgbClr val="6D5AF0">
                <a:alpha val="9000"/>
              </a:srgbClr>
            </a:outerShdw>
          </a:effectLst>
        </p:spPr>
      </p:pic>
      <p:pic>
        <p:nvPicPr>
          <p:cNvPr id="336" name="Google Shape;247;p34" descr="Google Shape;247;p3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66121" y="2317207"/>
            <a:ext cx="1019701" cy="153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Google Shape;248;p34" descr="Google Shape;248;p3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076598" y="2563807"/>
            <a:ext cx="897102" cy="15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Google Shape;249;p34" descr="Google Shape;249;p3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617772" y="2810406"/>
            <a:ext cx="368054" cy="15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Google Shape;250;p34" descr="Google Shape;250;p34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33597" y="2810406"/>
            <a:ext cx="529049" cy="15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Google Shape;251;p34" descr="Google Shape;251;p34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563171" y="5133005"/>
            <a:ext cx="2590307" cy="60673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9050" dir="5400000">
              <a:srgbClr val="6D5AF0">
                <a:alpha val="20000"/>
              </a:srgbClr>
            </a:outerShdw>
          </a:effectLst>
        </p:spPr>
      </p:pic>
      <p:pic>
        <p:nvPicPr>
          <p:cNvPr id="341" name="Google Shape;252;p34" descr="Google Shape;252;p34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9966122" y="2045068"/>
            <a:ext cx="1019701" cy="17888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104900" dist="19050" dir="5400000">
              <a:srgbClr val="6D5AF0">
                <a:alpha val="13000"/>
              </a:srgbClr>
            </a:outerShdw>
          </a:effectLst>
        </p:spPr>
      </p:pic>
      <p:sp>
        <p:nvSpPr>
          <p:cNvPr id="342" name="Retângulo 1"/>
          <p:cNvSpPr txBox="1"/>
          <p:nvPr/>
        </p:nvSpPr>
        <p:spPr>
          <a:xfrm>
            <a:off x="409043" y="5932180"/>
            <a:ext cx="5197971" cy="48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solidFill>
                  <a:srgbClr val="DA4B2B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APLICAÇÃO</a:t>
            </a:r>
            <a:r>
              <a:t>: </a:t>
            </a:r>
            <a:r>
              <a:rPr>
                <a:solidFill>
                  <a:srgbClr val="FFFFFF"/>
                </a:solidFill>
              </a:rPr>
              <a:t>produtoras de vídeo, TVs, esportes (clubes e federações), governo e corporações que tem acervo</a:t>
            </a:r>
          </a:p>
        </p:txBody>
      </p:sp>
      <p:pic>
        <p:nvPicPr>
          <p:cNvPr id="343" name="Imagem 2" descr="Imagem 2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290405" y="6357282"/>
            <a:ext cx="1627546" cy="1698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Imagem 21" descr="Imagem 21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1023327" y="6295357"/>
            <a:ext cx="1074239" cy="373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Untitled-1-03.png" descr="Untitled-1-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6468" y="-604613"/>
            <a:ext cx="1527233" cy="1866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Untitled-1-01.png" descr="Untitled-1-01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218325" y="-672868"/>
            <a:ext cx="2090551" cy="25554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Untitled-1-01.png" descr="Untitled-1-01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564754" y="3916266"/>
            <a:ext cx="1096359" cy="1340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Untitled-1-01.png" descr="Untitled-1-01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1472304" y="3591542"/>
            <a:ext cx="1191141" cy="1456053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50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427"/>
            <a:ext cx="12192002" cy="6857146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54" name="Imagem 20" descr="Imagem 20"/>
          <p:cNvPicPr>
            <a:picLocks noChangeAspect="1"/>
          </p:cNvPicPr>
          <p:nvPr/>
        </p:nvPicPr>
        <p:blipFill>
          <a:blip r:embed="rId3">
            <a:extLst/>
          </a:blip>
          <a:srcRect l="0" t="0" r="26396" b="0"/>
          <a:stretch>
            <a:fillRect/>
          </a:stretch>
        </p:blipFill>
        <p:spPr>
          <a:xfrm>
            <a:off x="3252570" y="1810721"/>
            <a:ext cx="5686860" cy="1221280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56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57" name="CaixaDeTexto 9"/>
          <p:cNvSpPr txBox="1"/>
          <p:nvPr/>
        </p:nvSpPr>
        <p:spPr>
          <a:xfrm>
            <a:off x="3400442" y="4946109"/>
            <a:ext cx="5391115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358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65630" y="3619622"/>
            <a:ext cx="2434813" cy="2976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226" y="2641153"/>
            <a:ext cx="2689589" cy="3287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48692" y="1472753"/>
            <a:ext cx="2689590" cy="3287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aixaDeTexto 9"/>
          <p:cNvSpPr txBox="1"/>
          <p:nvPr/>
        </p:nvSpPr>
        <p:spPr>
          <a:xfrm>
            <a:off x="473853" y="805238"/>
            <a:ext cx="859713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4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Playsight</a:t>
            </a: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 </a:t>
            </a:r>
            <a:r>
              <a:t>2live</a:t>
            </a:r>
            <a:r>
              <a:t>, representante oficial da </a:t>
            </a:r>
            <a:r>
              <a:t>Playsight </a:t>
            </a:r>
            <a:r>
              <a:t>no Brasil e na América Latina, traz  a solução mais econômica em vídeo arbitragem</a:t>
            </a:r>
          </a:p>
        </p:txBody>
      </p:sp>
      <p:pic>
        <p:nvPicPr>
          <p:cNvPr id="364" name="Imagem 3" descr="Imagem 3"/>
          <p:cNvPicPr>
            <a:picLocks noChangeAspect="1"/>
          </p:cNvPicPr>
          <p:nvPr/>
        </p:nvPicPr>
        <p:blipFill>
          <a:blip r:embed="rId2">
            <a:extLst/>
          </a:blip>
          <a:srcRect l="6702" t="6702" r="0" b="6702"/>
          <a:stretch>
            <a:fillRect/>
          </a:stretch>
        </p:blipFill>
        <p:spPr>
          <a:xfrm>
            <a:off x="8200283" y="2303491"/>
            <a:ext cx="4064624" cy="293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Imagem 26" descr="Imagem 2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75353" y="304799"/>
            <a:ext cx="2907907" cy="27009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Imagem 30" descr="Imagem 3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92177" y="6318612"/>
            <a:ext cx="1425876" cy="306214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Retângulo Arredondado 28"/>
          <p:cNvSpPr/>
          <p:nvPr/>
        </p:nvSpPr>
        <p:spPr>
          <a:xfrm>
            <a:off x="-628554" y="5553897"/>
            <a:ext cx="6994238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68" name="Imagem 32" descr="Imagem 3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23327" y="6244180"/>
            <a:ext cx="1074239" cy="373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Untitled-1-03.png" descr="Untitled-1-0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57991" y="5202242"/>
            <a:ext cx="1787701" cy="218528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51496" y="5068789"/>
            <a:ext cx="1191141" cy="1456053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Retângulo 4"/>
          <p:cNvSpPr txBox="1"/>
          <p:nvPr/>
        </p:nvSpPr>
        <p:spPr>
          <a:xfrm>
            <a:off x="354896" y="5627173"/>
            <a:ext cx="6004561" cy="325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Gotham Book"/>
                <a:ea typeface="Gotham Book"/>
                <a:cs typeface="Gotham Book"/>
                <a:sym typeface="Gotham Book"/>
              </a:defRPr>
            </a:pPr>
            <a:r>
              <a:t> 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8" invalidUrl="" action="" tgtFrame="" tooltip="" history="1" highlightClick="0" endSnd="0"/>
              </a:rPr>
              <a:t>Click e assista: VAR Light no Campeonato Goiano </a:t>
            </a:r>
          </a:p>
        </p:txBody>
      </p:sp>
      <p:sp>
        <p:nvSpPr>
          <p:cNvPr id="372" name="CaixaDeTexto 9"/>
          <p:cNvSpPr txBox="1"/>
          <p:nvPr/>
        </p:nvSpPr>
        <p:spPr>
          <a:xfrm>
            <a:off x="473853" y="2336986"/>
            <a:ext cx="4517270" cy="296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6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PLAYSIGHT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Replay em diferentes ângulos e velocidades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Botão de Play/Pause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Visualizações Frame a Frame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Super Slow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Zoom in/Zoom out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Looping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Avançar e retroceder 5/segundos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Sliding bar da linha do tempo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Numeração das câmeras</a:t>
            </a:r>
          </a:p>
        </p:txBody>
      </p:sp>
      <p:sp>
        <p:nvSpPr>
          <p:cNvPr id="373" name="CaixaDeTexto 9"/>
          <p:cNvSpPr txBox="1"/>
          <p:nvPr/>
        </p:nvSpPr>
        <p:spPr>
          <a:xfrm>
            <a:off x="4959339" y="2336986"/>
            <a:ext cx="3331942" cy="2481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6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MONITORAMENTO</a:t>
            </a:r>
            <a:br/>
            <a:r>
              <a:t>DE PERFORMACE</a:t>
            </a:r>
          </a:p>
          <a:p>
            <a: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 cada partida, o departamento técnico da 2Live, em conjunto</a:t>
            </a:r>
            <a:br/>
            <a:r>
              <a:t>com a Playsight, monitora em tempo real a performance dos servidores e unidades LiveU.</a:t>
            </a:r>
            <a:br/>
            <a:r>
              <a:t>Caso haja necessidade, a equipe pode acessar a plataforma</a:t>
            </a:r>
            <a:br/>
            <a:r>
              <a:t>e equipamentos de forma</a:t>
            </a:r>
            <a:br/>
            <a:r>
              <a:t>100% remota.</a:t>
            </a:r>
          </a:p>
        </p:txBody>
      </p:sp>
      <p:sp>
        <p:nvSpPr>
          <p:cNvPr id="374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75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A4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CaixaDeTexto 9"/>
          <p:cNvSpPr txBox="1"/>
          <p:nvPr/>
        </p:nvSpPr>
        <p:spPr>
          <a:xfrm>
            <a:off x="416241" y="1729727"/>
            <a:ext cx="6929424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Playsight GO</a:t>
            </a:r>
          </a:p>
        </p:txBody>
      </p:sp>
      <p:grpSp>
        <p:nvGrpSpPr>
          <p:cNvPr id="382" name="Agrupar 13"/>
          <p:cNvGrpSpPr/>
          <p:nvPr/>
        </p:nvGrpSpPr>
        <p:grpSpPr>
          <a:xfrm>
            <a:off x="-1" y="2691518"/>
            <a:ext cx="8789502" cy="2302738"/>
            <a:chOff x="0" y="0"/>
            <a:chExt cx="8789500" cy="2302737"/>
          </a:xfrm>
        </p:grpSpPr>
        <p:pic>
          <p:nvPicPr>
            <p:cNvPr id="378" name="Imagem 1" descr="Imagem 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16475"/>
              <a:ext cx="2145080" cy="22862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9" name="Imagem 3" descr="Imagem 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628963" y="0"/>
              <a:ext cx="2160538" cy="23027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0" name="Imagem 4" descr="Imagem 4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209654" y="16475"/>
              <a:ext cx="2145080" cy="22862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1" name="Imagem 11" descr="Imagem 11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19309" y="0"/>
              <a:ext cx="2145080" cy="22862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83" name="Untitled-1-02.png" descr="Untitled-1-0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170329" y="-63093"/>
            <a:ext cx="2212001" cy="2703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560281" y="-39278"/>
            <a:ext cx="1845647" cy="22561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115533" y="5044913"/>
            <a:ext cx="1845647" cy="2256123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87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388" name="Imagem 24" descr="Imagem 2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492177" y="6318612"/>
            <a:ext cx="1425876" cy="306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89" name="Imagem 25" descr="Imagem 25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023327" y="6244180"/>
            <a:ext cx="1074239" cy="373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0" name="Imagem 6" descr="Imagem 6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351110" y="904261"/>
            <a:ext cx="3903107" cy="4427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Untitled-1-02.png" descr="Untitled-1-0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32196" y="5044913"/>
            <a:ext cx="1666634" cy="20372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427"/>
            <a:ext cx="12192002" cy="6857146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5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96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397" name="Mindfly-logo-Line-Negative.png" descr="Mindfly-logo-Line-Negativ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05784" y="1561510"/>
            <a:ext cx="6614298" cy="171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CaixaDeTexto 9"/>
          <p:cNvSpPr txBox="1"/>
          <p:nvPr/>
        </p:nvSpPr>
        <p:spPr>
          <a:xfrm>
            <a:off x="3400442" y="4946109"/>
            <a:ext cx="5391115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399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0" name="Untitled-1-02.png" descr="Untitled-1-0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545062" y="-50913"/>
            <a:ext cx="2554435" cy="3122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1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5676" y="1277326"/>
            <a:ext cx="1479420" cy="1808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2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85921" y="4545826"/>
            <a:ext cx="2337975" cy="2857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tângulo Arredondado 15"/>
          <p:cNvSpPr/>
          <p:nvPr/>
        </p:nvSpPr>
        <p:spPr>
          <a:xfrm>
            <a:off x="-1253116" y="5727872"/>
            <a:ext cx="7188716" cy="485838"/>
          </a:xfrm>
          <a:prstGeom prst="roundRect">
            <a:avLst>
              <a:gd name="adj" fmla="val 462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5" name="Retângulo 4"/>
          <p:cNvSpPr txBox="1"/>
          <p:nvPr/>
        </p:nvSpPr>
        <p:spPr>
          <a:xfrm>
            <a:off x="341681" y="5811291"/>
            <a:ext cx="6004561" cy="325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Gotham Book"/>
                <a:ea typeface="Gotham Book"/>
                <a:cs typeface="Gotham Book"/>
                <a:sym typeface="Gotham Book"/>
              </a:defRPr>
            </a:pPr>
            <a:r>
              <a:t> 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Click e assista: MINDFLY no Jogo das Estrelas</a:t>
            </a:r>
          </a:p>
        </p:txBody>
      </p:sp>
      <p:sp>
        <p:nvSpPr>
          <p:cNvPr id="406" name="Rectangle"/>
          <p:cNvSpPr/>
          <p:nvPr/>
        </p:nvSpPr>
        <p:spPr>
          <a:xfrm>
            <a:off x="-37374" y="-3113"/>
            <a:ext cx="12300615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407" name="Rectangle"/>
          <p:cNvSpPr/>
          <p:nvPr/>
        </p:nvSpPr>
        <p:spPr>
          <a:xfrm>
            <a:off x="-37374" y="6719610"/>
            <a:ext cx="12300615" cy="141504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408" name="Imagem 14" descr="Imagem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22729" y="6199408"/>
            <a:ext cx="1374020" cy="477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Mindfly-logo-Line-Negative.png" descr="Mindfly-logo-Line-Negativ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65979" y="6236860"/>
            <a:ext cx="1432261" cy="372017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CaixaDeTexto 9"/>
          <p:cNvSpPr txBox="1"/>
          <p:nvPr/>
        </p:nvSpPr>
        <p:spPr>
          <a:xfrm>
            <a:off x="453919" y="565946"/>
            <a:ext cx="8694031" cy="72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44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MINDFLY</a:t>
            </a:r>
            <a:r>
              <a:rPr>
                <a:solidFill>
                  <a:srgbClr val="96CA49"/>
                </a:solidFill>
              </a:rPr>
              <a:t> </a:t>
            </a:r>
          </a:p>
        </p:txBody>
      </p:sp>
      <p:sp>
        <p:nvSpPr>
          <p:cNvPr id="411" name="Deixe os fãs experimentarem o jogo através do ponto de vista…"/>
          <p:cNvSpPr txBox="1"/>
          <p:nvPr/>
        </p:nvSpPr>
        <p:spPr>
          <a:xfrm>
            <a:off x="451927" y="1301410"/>
            <a:ext cx="4210432" cy="948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Deixe os fãs experimentarem o jogo através do ponto de vista </a:t>
            </a:r>
          </a:p>
          <a:p>
            <a:pPr>
              <a:defRPr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de seus jogadores favoritos</a:t>
            </a:r>
          </a:p>
        </p:txBody>
      </p:sp>
      <p:sp>
        <p:nvSpPr>
          <p:cNvPr id="412" name="Não assista apenas ao jogo, viva o jogo!…"/>
          <p:cNvSpPr txBox="1"/>
          <p:nvPr/>
        </p:nvSpPr>
        <p:spPr>
          <a:xfrm>
            <a:off x="451927" y="2489599"/>
            <a:ext cx="5108418" cy="283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Não assista apenas ao jogo, viva o jogo! </a:t>
            </a:r>
          </a:p>
          <a:p>
            <a:pPr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Você já pensou em assistir uma partida esportiva pela perspectiva do jogador? 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Mais uma vez a live inovou e trouxe para o Brasil a Mindfly, uma plataforma de nuvem totalmente automatizada, de ponta a ponta, alimentada por lA e Al BodyCam, que permite que os fãs experimentem o jogo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do ponto de vista de qualquer jogador.</a:t>
            </a:r>
          </a:p>
        </p:txBody>
      </p:sp>
      <p:pic>
        <p:nvPicPr>
          <p:cNvPr id="413" name="22.png" descr="22.png"/>
          <p:cNvPicPr>
            <a:picLocks noChangeAspect="1"/>
          </p:cNvPicPr>
          <p:nvPr/>
        </p:nvPicPr>
        <p:blipFill>
          <a:blip r:embed="rId5">
            <a:extLst/>
          </a:blip>
          <a:srcRect l="0" t="0" r="0" b="21835"/>
          <a:stretch>
            <a:fillRect/>
          </a:stretch>
        </p:blipFill>
        <p:spPr>
          <a:xfrm>
            <a:off x="5025561" y="488809"/>
            <a:ext cx="6857738" cy="53603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Untitled-1-03.png" descr="Untitled-1-0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512115" y="54429"/>
            <a:ext cx="1079968" cy="1320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673741" y="-695081"/>
            <a:ext cx="1872096" cy="2288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Untitled-1-03.png" descr="Untitled-1-0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85176" y="5778110"/>
            <a:ext cx="1079968" cy="1320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427"/>
            <a:ext cx="12192002" cy="6857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Untitled-1-04.png" descr="Untitled-1-04.png"/>
          <p:cNvPicPr>
            <a:picLocks noChangeAspect="1"/>
          </p:cNvPicPr>
          <p:nvPr/>
        </p:nvPicPr>
        <p:blipFill>
          <a:blip r:embed="rId3">
            <a:alphaModFix amt="8624"/>
            <a:extLst/>
          </a:blip>
          <a:srcRect l="18698" t="16333" r="42004" b="26496"/>
          <a:stretch>
            <a:fillRect/>
          </a:stretch>
        </p:blipFill>
        <p:spPr>
          <a:xfrm>
            <a:off x="5106170" y="-968197"/>
            <a:ext cx="6892223" cy="6432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Imagem 15" descr="Imagem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86750" y="876044"/>
            <a:ext cx="3473054" cy="1207103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Rectangle"/>
          <p:cNvSpPr/>
          <p:nvPr/>
        </p:nvSpPr>
        <p:spPr>
          <a:xfrm>
            <a:off x="-37374" y="11174"/>
            <a:ext cx="12300615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422" name="CaixaDeTexto 9"/>
          <p:cNvSpPr txBox="1"/>
          <p:nvPr/>
        </p:nvSpPr>
        <p:spPr>
          <a:xfrm>
            <a:off x="-154704" y="5273979"/>
            <a:ext cx="11322622" cy="1969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31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OBRIGADO!</a:t>
            </a:r>
          </a:p>
        </p:txBody>
      </p:sp>
      <p:pic>
        <p:nvPicPr>
          <p:cNvPr id="423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54199" y="1459938"/>
            <a:ext cx="2490823" cy="3044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63476" y="876044"/>
            <a:ext cx="2810705" cy="3435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